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Dream Avenue" panose="02020500000000000000" charset="0"/>
      <p:regular r:id="rId28"/>
    </p:embeddedFont>
    <p:embeddedFont>
      <p:font typeface="Glacial Indifference" panose="02020500000000000000" charset="0"/>
      <p:regular r:id="rId29"/>
    </p:embeddedFont>
    <p:embeddedFont>
      <p:font typeface="Glacial Indifference Bold" panose="02020500000000000000" charset="0"/>
      <p:regular r:id="rId30"/>
    </p:embeddedFont>
    <p:embeddedFont>
      <p:font typeface="Holiday" panose="02020500000000000000" charset="0"/>
      <p:regular r:id="rId31"/>
    </p:embeddedFont>
    <p:embeddedFont>
      <p:font typeface="The Seasons" panose="02020500000000000000" charset="0"/>
      <p:regular r:id="rId32"/>
    </p:embeddedFont>
    <p:embeddedFont>
      <p:font typeface="The Seasons Bold" panose="02020500000000000000" charset="0"/>
      <p:regular r:id="rId33"/>
    </p:embeddedFont>
    <p:embeddedFont>
      <p:font typeface="อีฟดอวอิ้ง" panose="02020500000000000000" charset="-34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3.jpeg"/><Relationship Id="rId5" Type="http://schemas.openxmlformats.org/officeDocument/2006/relationships/image" Target="../media/image3.svg"/><Relationship Id="rId10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1.sv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39.jpeg"/><Relationship Id="rId4" Type="http://schemas.openxmlformats.org/officeDocument/2006/relationships/image" Target="../media/image11.svg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41.jpeg"/><Relationship Id="rId4" Type="http://schemas.openxmlformats.org/officeDocument/2006/relationships/image" Target="../media/image11.svg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43.jpeg"/><Relationship Id="rId4" Type="http://schemas.openxmlformats.org/officeDocument/2006/relationships/image" Target="../media/image11.sv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45.png"/><Relationship Id="rId4" Type="http://schemas.openxmlformats.org/officeDocument/2006/relationships/image" Target="../media/image11.sv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47.png"/><Relationship Id="rId4" Type="http://schemas.openxmlformats.org/officeDocument/2006/relationships/image" Target="../media/image11.sv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49.png"/><Relationship Id="rId4" Type="http://schemas.openxmlformats.org/officeDocument/2006/relationships/image" Target="../media/image11.sv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6.svg"/><Relationship Id="rId4" Type="http://schemas.openxmlformats.org/officeDocument/2006/relationships/image" Target="../media/image11.sv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6.svg"/><Relationship Id="rId4" Type="http://schemas.openxmlformats.org/officeDocument/2006/relationships/image" Target="../media/image11.sv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7.jpe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11.sv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3.jpeg"/><Relationship Id="rId5" Type="http://schemas.openxmlformats.org/officeDocument/2006/relationships/image" Target="../media/image2.png"/><Relationship Id="rId10" Type="http://schemas.openxmlformats.org/officeDocument/2006/relationships/image" Target="../media/image22.jpeg"/><Relationship Id="rId4" Type="http://schemas.openxmlformats.org/officeDocument/2006/relationships/image" Target="../media/image11.sv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7.png"/><Relationship Id="rId5" Type="http://schemas.openxmlformats.org/officeDocument/2006/relationships/image" Target="../media/image2.png"/><Relationship Id="rId10" Type="http://schemas.openxmlformats.org/officeDocument/2006/relationships/image" Target="../media/image26.jpe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2700000">
            <a:off x="-3540239" y="-2980231"/>
            <a:ext cx="9137879" cy="7207502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1"/>
                </a:lnTo>
                <a:lnTo>
                  <a:pt x="0" y="7207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0" y="0"/>
                </a:moveTo>
                <a:lnTo>
                  <a:pt x="5332387" y="0"/>
                </a:lnTo>
                <a:lnTo>
                  <a:pt x="5332387" y="5339061"/>
                </a:lnTo>
                <a:lnTo>
                  <a:pt x="0" y="53390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2955613" y="4947939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5332387" y="5339061"/>
                </a:moveTo>
                <a:lnTo>
                  <a:pt x="0" y="5339061"/>
                </a:lnTo>
                <a:lnTo>
                  <a:pt x="0" y="0"/>
                </a:lnTo>
                <a:lnTo>
                  <a:pt x="5332387" y="0"/>
                </a:lnTo>
                <a:lnTo>
                  <a:pt x="5332387" y="5339061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48922" y="1845566"/>
            <a:ext cx="6979916" cy="1308734"/>
          </a:xfrm>
          <a:custGeom>
            <a:avLst/>
            <a:gdLst/>
            <a:ahLst/>
            <a:cxnLst/>
            <a:rect l="l" t="t" r="r" b="b"/>
            <a:pathLst>
              <a:path w="6979916" h="1308734">
                <a:moveTo>
                  <a:pt x="0" y="0"/>
                </a:moveTo>
                <a:lnTo>
                  <a:pt x="6979916" y="0"/>
                </a:lnTo>
                <a:lnTo>
                  <a:pt x="6979916" y="1308734"/>
                </a:lnTo>
                <a:lnTo>
                  <a:pt x="0" y="1308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849590">
            <a:off x="15948658" y="359226"/>
            <a:ext cx="1716926" cy="1926424"/>
          </a:xfrm>
          <a:custGeom>
            <a:avLst/>
            <a:gdLst/>
            <a:ahLst/>
            <a:cxnLst/>
            <a:rect l="l" t="t" r="r" b="b"/>
            <a:pathLst>
              <a:path w="1716926" h="1926424">
                <a:moveTo>
                  <a:pt x="0" y="0"/>
                </a:moveTo>
                <a:lnTo>
                  <a:pt x="1716926" y="0"/>
                </a:lnTo>
                <a:lnTo>
                  <a:pt x="1716926" y="1926424"/>
                </a:lnTo>
                <a:lnTo>
                  <a:pt x="0" y="1926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13869">
            <a:off x="-1451050" y="6917985"/>
            <a:ext cx="9861192" cy="9639315"/>
          </a:xfrm>
          <a:custGeom>
            <a:avLst/>
            <a:gdLst/>
            <a:ahLst/>
            <a:cxnLst/>
            <a:rect l="l" t="t" r="r" b="b"/>
            <a:pathLst>
              <a:path w="9861192" h="9639315">
                <a:moveTo>
                  <a:pt x="0" y="0"/>
                </a:moveTo>
                <a:lnTo>
                  <a:pt x="9861193" y="0"/>
                </a:lnTo>
                <a:lnTo>
                  <a:pt x="9861193" y="9639316"/>
                </a:lnTo>
                <a:lnTo>
                  <a:pt x="0" y="96393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0000"/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73390" y="4353492"/>
            <a:ext cx="12203534" cy="3425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0"/>
              </a:lnSpc>
            </a:pPr>
            <a:r>
              <a:rPr lang="en-US" sz="10813">
                <a:solidFill>
                  <a:srgbClr val="75473B"/>
                </a:solidFill>
                <a:latin typeface="Holiday"/>
                <a:ea typeface="Holiday"/>
                <a:cs typeface="Holiday"/>
                <a:sym typeface="Holiday"/>
              </a:rPr>
              <a:t>長橋國小</a:t>
            </a:r>
          </a:p>
          <a:p>
            <a:pPr algn="ctr">
              <a:lnSpc>
                <a:spcPts val="8650"/>
              </a:lnSpc>
            </a:pPr>
            <a:endParaRPr lang="en-US" sz="10813">
              <a:solidFill>
                <a:srgbClr val="75473B"/>
              </a:solidFill>
              <a:latin typeface="Holiday"/>
              <a:ea typeface="Holiday"/>
              <a:cs typeface="Holiday"/>
              <a:sym typeface="Holiday"/>
            </a:endParaRPr>
          </a:p>
          <a:p>
            <a:pPr algn="ctr">
              <a:lnSpc>
                <a:spcPts val="8650"/>
              </a:lnSpc>
            </a:pPr>
            <a:r>
              <a:rPr lang="en-US" sz="10813">
                <a:solidFill>
                  <a:srgbClr val="75473B"/>
                </a:solidFill>
                <a:latin typeface="Holiday"/>
                <a:ea typeface="Holiday"/>
                <a:cs typeface="Holiday"/>
                <a:sym typeface="Holiday"/>
              </a:rPr>
              <a:t>113學年度校務報告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21733" y="2072568"/>
            <a:ext cx="6034294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Welcome to join 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72886" y="8502310"/>
            <a:ext cx="4594192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75473B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校長  許熒真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1213869">
            <a:off x="-2827609" y="6522003"/>
            <a:ext cx="9861192" cy="9639315"/>
          </a:xfrm>
          <a:custGeom>
            <a:avLst/>
            <a:gdLst/>
            <a:ahLst/>
            <a:cxnLst/>
            <a:rect l="l" t="t" r="r" b="b"/>
            <a:pathLst>
              <a:path w="9861192" h="9639315">
                <a:moveTo>
                  <a:pt x="0" y="0"/>
                </a:moveTo>
                <a:lnTo>
                  <a:pt x="9861193" y="0"/>
                </a:lnTo>
                <a:lnTo>
                  <a:pt x="9861193" y="9639316"/>
                </a:lnTo>
                <a:lnTo>
                  <a:pt x="0" y="9639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00000">
            <a:off x="-3540239" y="-2980231"/>
            <a:ext cx="9137879" cy="7207502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1"/>
                </a:lnTo>
                <a:lnTo>
                  <a:pt x="0" y="72075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849590">
            <a:off x="15948658" y="359226"/>
            <a:ext cx="1716926" cy="1926424"/>
          </a:xfrm>
          <a:custGeom>
            <a:avLst/>
            <a:gdLst/>
            <a:ahLst/>
            <a:cxnLst/>
            <a:rect l="l" t="t" r="r" b="b"/>
            <a:pathLst>
              <a:path w="1716926" h="1926424">
                <a:moveTo>
                  <a:pt x="0" y="0"/>
                </a:moveTo>
                <a:lnTo>
                  <a:pt x="1716926" y="0"/>
                </a:lnTo>
                <a:lnTo>
                  <a:pt x="1716926" y="1926424"/>
                </a:lnTo>
                <a:lnTo>
                  <a:pt x="0" y="192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10800000">
            <a:off x="1028700" y="3297893"/>
            <a:ext cx="3850937" cy="5353139"/>
            <a:chOff x="0" y="0"/>
            <a:chExt cx="2354580" cy="32730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3273072"/>
            </a:xfrm>
            <a:custGeom>
              <a:avLst/>
              <a:gdLst/>
              <a:ahLst/>
              <a:cxnLst/>
              <a:rect l="l" t="t" r="r" b="b"/>
              <a:pathLst>
                <a:path w="2353310" h="3273072">
                  <a:moveTo>
                    <a:pt x="784860" y="3205762"/>
                  </a:moveTo>
                  <a:cubicBezTo>
                    <a:pt x="905510" y="3246402"/>
                    <a:pt x="1042670" y="3273072"/>
                    <a:pt x="1177290" y="3273072"/>
                  </a:cubicBezTo>
                  <a:cubicBezTo>
                    <a:pt x="1311910" y="3273072"/>
                    <a:pt x="1441450" y="3250212"/>
                    <a:pt x="1560830" y="3209572"/>
                  </a:cubicBezTo>
                  <a:cubicBezTo>
                    <a:pt x="1563370" y="3208302"/>
                    <a:pt x="1565910" y="3208302"/>
                    <a:pt x="1568450" y="3207032"/>
                  </a:cubicBezTo>
                  <a:cubicBezTo>
                    <a:pt x="2016760" y="3044472"/>
                    <a:pt x="2346960" y="2615212"/>
                    <a:pt x="2353310" y="2112319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110738"/>
                  </a:lnTo>
                  <a:cubicBezTo>
                    <a:pt x="6350" y="2617752"/>
                    <a:pt x="331470" y="3047012"/>
                    <a:pt x="784860" y="320576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16532" y="3485725"/>
            <a:ext cx="3475273" cy="4977475"/>
            <a:chOff x="0" y="0"/>
            <a:chExt cx="443357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2217420" y="0"/>
                  </a:moveTo>
                  <a:cubicBezTo>
                    <a:pt x="3441700" y="0"/>
                    <a:pt x="4433570" y="993140"/>
                    <a:pt x="4433570" y="2217420"/>
                  </a:cubicBezTo>
                  <a:lnTo>
                    <a:pt x="4433570" y="6350000"/>
                  </a:lnTo>
                  <a:lnTo>
                    <a:pt x="0" y="6350000"/>
                  </a:lnTo>
                  <a:lnTo>
                    <a:pt x="0" y="2217420"/>
                  </a:lnTo>
                  <a:cubicBezTo>
                    <a:pt x="0" y="993140"/>
                    <a:pt x="993140" y="0"/>
                    <a:pt x="2217420" y="0"/>
                  </a:cubicBezTo>
                  <a:close/>
                </a:path>
              </a:pathLst>
            </a:custGeom>
            <a:blipFill>
              <a:blip r:embed="rId7"/>
              <a:stretch>
                <a:fillRect l="-45599" r="-45599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0" y="0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0" y="0"/>
                </a:moveTo>
                <a:lnTo>
                  <a:pt x="5332387" y="0"/>
                </a:lnTo>
                <a:lnTo>
                  <a:pt x="5332387" y="5339061"/>
                </a:lnTo>
                <a:lnTo>
                  <a:pt x="0" y="53390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10800000">
            <a:off x="5332387" y="3297893"/>
            <a:ext cx="3850937" cy="5353139"/>
            <a:chOff x="0" y="0"/>
            <a:chExt cx="2354580" cy="32730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53310" cy="3273072"/>
            </a:xfrm>
            <a:custGeom>
              <a:avLst/>
              <a:gdLst/>
              <a:ahLst/>
              <a:cxnLst/>
              <a:rect l="l" t="t" r="r" b="b"/>
              <a:pathLst>
                <a:path w="2353310" h="3273072">
                  <a:moveTo>
                    <a:pt x="784860" y="3205762"/>
                  </a:moveTo>
                  <a:cubicBezTo>
                    <a:pt x="905510" y="3246402"/>
                    <a:pt x="1042670" y="3273072"/>
                    <a:pt x="1177290" y="3273072"/>
                  </a:cubicBezTo>
                  <a:cubicBezTo>
                    <a:pt x="1311910" y="3273072"/>
                    <a:pt x="1441450" y="3250212"/>
                    <a:pt x="1560830" y="3209572"/>
                  </a:cubicBezTo>
                  <a:cubicBezTo>
                    <a:pt x="1563370" y="3208302"/>
                    <a:pt x="1565910" y="3208302"/>
                    <a:pt x="1568450" y="3207032"/>
                  </a:cubicBezTo>
                  <a:cubicBezTo>
                    <a:pt x="2016760" y="3044472"/>
                    <a:pt x="2346960" y="2615212"/>
                    <a:pt x="2353310" y="2112319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110738"/>
                  </a:lnTo>
                  <a:cubicBezTo>
                    <a:pt x="6350" y="2617752"/>
                    <a:pt x="331470" y="3047012"/>
                    <a:pt x="784860" y="320576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5332387" y="3485725"/>
            <a:ext cx="3475273" cy="4977475"/>
            <a:chOff x="0" y="0"/>
            <a:chExt cx="443357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2217420" y="0"/>
                  </a:moveTo>
                  <a:cubicBezTo>
                    <a:pt x="3441700" y="0"/>
                    <a:pt x="4433570" y="993140"/>
                    <a:pt x="4433570" y="2217420"/>
                  </a:cubicBezTo>
                  <a:lnTo>
                    <a:pt x="4433570" y="6350000"/>
                  </a:lnTo>
                  <a:lnTo>
                    <a:pt x="0" y="6350000"/>
                  </a:lnTo>
                  <a:lnTo>
                    <a:pt x="0" y="2217420"/>
                  </a:lnTo>
                  <a:cubicBezTo>
                    <a:pt x="0" y="993140"/>
                    <a:pt x="993140" y="0"/>
                    <a:pt x="2217420" y="0"/>
                  </a:cubicBezTo>
                  <a:close/>
                </a:path>
              </a:pathLst>
            </a:custGeom>
            <a:blipFill>
              <a:blip r:embed="rId9"/>
              <a:stretch>
                <a:fillRect l="-12873" r="-77401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 rot="-10800000">
            <a:off x="9640524" y="3297893"/>
            <a:ext cx="3850937" cy="5353139"/>
            <a:chOff x="0" y="0"/>
            <a:chExt cx="2354580" cy="327307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53310" cy="3273072"/>
            </a:xfrm>
            <a:custGeom>
              <a:avLst/>
              <a:gdLst/>
              <a:ahLst/>
              <a:cxnLst/>
              <a:rect l="l" t="t" r="r" b="b"/>
              <a:pathLst>
                <a:path w="2353310" h="3273072">
                  <a:moveTo>
                    <a:pt x="784860" y="3205762"/>
                  </a:moveTo>
                  <a:cubicBezTo>
                    <a:pt x="905510" y="3246402"/>
                    <a:pt x="1042670" y="3273072"/>
                    <a:pt x="1177290" y="3273072"/>
                  </a:cubicBezTo>
                  <a:cubicBezTo>
                    <a:pt x="1311910" y="3273072"/>
                    <a:pt x="1441450" y="3250212"/>
                    <a:pt x="1560830" y="3209572"/>
                  </a:cubicBezTo>
                  <a:cubicBezTo>
                    <a:pt x="1563370" y="3208302"/>
                    <a:pt x="1565910" y="3208302"/>
                    <a:pt x="1568450" y="3207032"/>
                  </a:cubicBezTo>
                  <a:cubicBezTo>
                    <a:pt x="2016760" y="3044472"/>
                    <a:pt x="2346960" y="2615212"/>
                    <a:pt x="2353310" y="2112319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110738"/>
                  </a:lnTo>
                  <a:cubicBezTo>
                    <a:pt x="6350" y="2617752"/>
                    <a:pt x="331470" y="3047012"/>
                    <a:pt x="784860" y="320576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9828356" y="3485725"/>
            <a:ext cx="3475273" cy="4977475"/>
            <a:chOff x="0" y="0"/>
            <a:chExt cx="443357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2217420" y="0"/>
                  </a:moveTo>
                  <a:cubicBezTo>
                    <a:pt x="3441700" y="0"/>
                    <a:pt x="4433570" y="993140"/>
                    <a:pt x="4433570" y="2217420"/>
                  </a:cubicBezTo>
                  <a:lnTo>
                    <a:pt x="4433570" y="6350000"/>
                  </a:lnTo>
                  <a:lnTo>
                    <a:pt x="0" y="6350000"/>
                  </a:lnTo>
                  <a:lnTo>
                    <a:pt x="0" y="2217420"/>
                  </a:lnTo>
                  <a:cubicBezTo>
                    <a:pt x="0" y="993140"/>
                    <a:pt x="993140" y="0"/>
                    <a:pt x="2217420" y="0"/>
                  </a:cubicBezTo>
                  <a:close/>
                </a:path>
              </a:pathLst>
            </a:custGeom>
            <a:blipFill>
              <a:blip r:embed="rId10"/>
              <a:stretch>
                <a:fillRect t="-8678" b="-8678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 rot="-10800000">
            <a:off x="13948661" y="3297893"/>
            <a:ext cx="3850937" cy="5353139"/>
            <a:chOff x="0" y="0"/>
            <a:chExt cx="2354580" cy="327307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53310" cy="3273072"/>
            </a:xfrm>
            <a:custGeom>
              <a:avLst/>
              <a:gdLst/>
              <a:ahLst/>
              <a:cxnLst/>
              <a:rect l="l" t="t" r="r" b="b"/>
              <a:pathLst>
                <a:path w="2353310" h="3273072">
                  <a:moveTo>
                    <a:pt x="784860" y="3205762"/>
                  </a:moveTo>
                  <a:cubicBezTo>
                    <a:pt x="905510" y="3246402"/>
                    <a:pt x="1042670" y="3273072"/>
                    <a:pt x="1177290" y="3273072"/>
                  </a:cubicBezTo>
                  <a:cubicBezTo>
                    <a:pt x="1311910" y="3273072"/>
                    <a:pt x="1441450" y="3250212"/>
                    <a:pt x="1560830" y="3209572"/>
                  </a:cubicBezTo>
                  <a:cubicBezTo>
                    <a:pt x="1563370" y="3208302"/>
                    <a:pt x="1565910" y="3208302"/>
                    <a:pt x="1568450" y="3207032"/>
                  </a:cubicBezTo>
                  <a:cubicBezTo>
                    <a:pt x="2016760" y="3044472"/>
                    <a:pt x="2346960" y="2615212"/>
                    <a:pt x="2353310" y="2112319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110738"/>
                  </a:lnTo>
                  <a:cubicBezTo>
                    <a:pt x="6350" y="2617752"/>
                    <a:pt x="331470" y="3047012"/>
                    <a:pt x="784860" y="320576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36493" y="3485725"/>
            <a:ext cx="3475273" cy="4977475"/>
            <a:chOff x="0" y="0"/>
            <a:chExt cx="443357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2217420" y="0"/>
                  </a:moveTo>
                  <a:cubicBezTo>
                    <a:pt x="3441700" y="0"/>
                    <a:pt x="4433570" y="993140"/>
                    <a:pt x="4433570" y="2217420"/>
                  </a:cubicBezTo>
                  <a:lnTo>
                    <a:pt x="4433570" y="6350000"/>
                  </a:lnTo>
                  <a:lnTo>
                    <a:pt x="0" y="6350000"/>
                  </a:lnTo>
                  <a:lnTo>
                    <a:pt x="0" y="2217420"/>
                  </a:lnTo>
                  <a:cubicBezTo>
                    <a:pt x="0" y="993140"/>
                    <a:pt x="993140" y="0"/>
                    <a:pt x="2217420" y="0"/>
                  </a:cubicBezTo>
                  <a:close/>
                </a:path>
              </a:pathLst>
            </a:custGeom>
            <a:blipFill>
              <a:blip r:embed="rId11"/>
              <a:stretch>
                <a:fillRect l="-45087" r="-45087"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5591662" y="1525171"/>
            <a:ext cx="9725988" cy="974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8500">
                <a:solidFill>
                  <a:srgbClr val="CD5C77"/>
                </a:solidFill>
                <a:latin typeface="Holiday"/>
                <a:ea typeface="Holiday"/>
                <a:cs typeface="Holiday"/>
                <a:sym typeface="Holiday"/>
              </a:rPr>
              <a:t>發展一人一藝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25880" y="8837986"/>
            <a:ext cx="3480167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軟網社團</a:t>
            </a:r>
          </a:p>
          <a:p>
            <a:pPr algn="l">
              <a:lnSpc>
                <a:spcPts val="4439"/>
              </a:lnSpc>
            </a:pPr>
            <a:endParaRPr lang="en-US" sz="3699" b="1">
              <a:solidFill>
                <a:srgbClr val="75473B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036353" y="8837986"/>
            <a:ext cx="3480167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舞蹈社團</a:t>
            </a:r>
          </a:p>
          <a:p>
            <a:pPr algn="l">
              <a:lnSpc>
                <a:spcPts val="4439"/>
              </a:lnSpc>
            </a:pPr>
            <a:endParaRPr lang="en-US" sz="3699" b="1">
              <a:solidFill>
                <a:srgbClr val="75473B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656326" y="8837986"/>
            <a:ext cx="3480167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書法社團</a:t>
            </a:r>
          </a:p>
          <a:p>
            <a:pPr algn="l">
              <a:lnSpc>
                <a:spcPts val="4439"/>
              </a:lnSpc>
            </a:pPr>
            <a:endParaRPr lang="en-US" sz="3699" b="1">
              <a:solidFill>
                <a:srgbClr val="75473B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4807833" y="8837986"/>
            <a:ext cx="3480167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排笛社團</a:t>
            </a:r>
          </a:p>
          <a:p>
            <a:pPr algn="l">
              <a:lnSpc>
                <a:spcPts val="4439"/>
              </a:lnSpc>
            </a:pPr>
            <a:endParaRPr lang="en-US" sz="3699" b="1">
              <a:solidFill>
                <a:srgbClr val="75473B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910954" y="1148821"/>
            <a:ext cx="5578170" cy="7989359"/>
            <a:chOff x="0" y="0"/>
            <a:chExt cx="443357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2217420" y="0"/>
                  </a:moveTo>
                  <a:cubicBezTo>
                    <a:pt x="3441700" y="0"/>
                    <a:pt x="4433570" y="993140"/>
                    <a:pt x="4433570" y="2217420"/>
                  </a:cubicBezTo>
                  <a:lnTo>
                    <a:pt x="4433570" y="6350000"/>
                  </a:lnTo>
                  <a:lnTo>
                    <a:pt x="0" y="6350000"/>
                  </a:lnTo>
                  <a:lnTo>
                    <a:pt x="0" y="2217420"/>
                  </a:lnTo>
                  <a:cubicBezTo>
                    <a:pt x="0" y="993140"/>
                    <a:pt x="993140" y="0"/>
                    <a:pt x="2217420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1207223" y="1573154"/>
            <a:ext cx="4985632" cy="7140693"/>
            <a:chOff x="0" y="0"/>
            <a:chExt cx="443357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2217420" y="0"/>
                  </a:moveTo>
                  <a:cubicBezTo>
                    <a:pt x="3441700" y="0"/>
                    <a:pt x="4433570" y="993140"/>
                    <a:pt x="4433570" y="2217420"/>
                  </a:cubicBezTo>
                  <a:lnTo>
                    <a:pt x="4433570" y="6350000"/>
                  </a:lnTo>
                  <a:lnTo>
                    <a:pt x="0" y="6350000"/>
                  </a:lnTo>
                  <a:lnTo>
                    <a:pt x="0" y="2217420"/>
                  </a:lnTo>
                  <a:cubicBezTo>
                    <a:pt x="0" y="993140"/>
                    <a:pt x="993140" y="0"/>
                    <a:pt x="2217420" y="0"/>
                  </a:cubicBezTo>
                  <a:close/>
                </a:path>
              </a:pathLst>
            </a:custGeom>
            <a:blipFill>
              <a:blip r:embed="rId3"/>
              <a:stretch>
                <a:fillRect l="-32288" r="-32288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flipH="1" flipV="1">
            <a:off x="12955613" y="4947939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5332387" y="5339061"/>
                </a:moveTo>
                <a:lnTo>
                  <a:pt x="0" y="5339061"/>
                </a:lnTo>
                <a:lnTo>
                  <a:pt x="0" y="0"/>
                </a:lnTo>
                <a:lnTo>
                  <a:pt x="5332387" y="0"/>
                </a:lnTo>
                <a:lnTo>
                  <a:pt x="5332387" y="5339061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700000">
            <a:off x="-1254721" y="4799429"/>
            <a:ext cx="6789074" cy="7758941"/>
          </a:xfrm>
          <a:custGeom>
            <a:avLst/>
            <a:gdLst/>
            <a:ahLst/>
            <a:cxnLst/>
            <a:rect l="l" t="t" r="r" b="b"/>
            <a:pathLst>
              <a:path w="6789074" h="7758941">
                <a:moveTo>
                  <a:pt x="0" y="0"/>
                </a:moveTo>
                <a:lnTo>
                  <a:pt x="6789073" y="0"/>
                </a:lnTo>
                <a:lnTo>
                  <a:pt x="6789073" y="7758941"/>
                </a:lnTo>
                <a:lnTo>
                  <a:pt x="0" y="77589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33175" y="3620947"/>
            <a:ext cx="10364206" cy="5637353"/>
          </a:xfrm>
          <a:custGeom>
            <a:avLst/>
            <a:gdLst/>
            <a:ahLst/>
            <a:cxnLst/>
            <a:rect l="l" t="t" r="r" b="b"/>
            <a:pathLst>
              <a:path w="10364206" h="5637353">
                <a:moveTo>
                  <a:pt x="0" y="0"/>
                </a:moveTo>
                <a:lnTo>
                  <a:pt x="10364206" y="0"/>
                </a:lnTo>
                <a:lnTo>
                  <a:pt x="10364206" y="5637353"/>
                </a:lnTo>
                <a:lnTo>
                  <a:pt x="0" y="5637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3673" y="1175637"/>
            <a:ext cx="13659286" cy="118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20"/>
              </a:lnSpc>
            </a:pPr>
            <a:r>
              <a:rPr lang="en-US" sz="10400">
                <a:solidFill>
                  <a:srgbClr val="CD5C77"/>
                </a:solidFill>
                <a:latin typeface="Holiday"/>
                <a:ea typeface="Holiday"/>
                <a:cs typeface="Holiday"/>
                <a:sym typeface="Holiday"/>
              </a:rPr>
              <a:t>提升學生基本能力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4633" y="2767074"/>
            <a:ext cx="5517606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近三年長橋基本能力提升</a:t>
            </a:r>
          </a:p>
          <a:p>
            <a:pPr algn="l">
              <a:lnSpc>
                <a:spcPts val="4439"/>
              </a:lnSpc>
            </a:pPr>
            <a:endParaRPr lang="en-US" sz="3699" b="1">
              <a:solidFill>
                <a:srgbClr val="75473B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2955613" y="4947939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5332387" y="5339061"/>
                </a:moveTo>
                <a:lnTo>
                  <a:pt x="0" y="5339061"/>
                </a:lnTo>
                <a:lnTo>
                  <a:pt x="0" y="0"/>
                </a:lnTo>
                <a:lnTo>
                  <a:pt x="5332387" y="0"/>
                </a:lnTo>
                <a:lnTo>
                  <a:pt x="5332387" y="533906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53289">
            <a:off x="12379462" y="-410342"/>
            <a:ext cx="7315200" cy="3767328"/>
          </a:xfrm>
          <a:custGeom>
            <a:avLst/>
            <a:gdLst/>
            <a:ahLst/>
            <a:cxnLst/>
            <a:rect l="l" t="t" r="r" b="b"/>
            <a:pathLst>
              <a:path w="7315200" h="3767328">
                <a:moveTo>
                  <a:pt x="0" y="0"/>
                </a:moveTo>
                <a:lnTo>
                  <a:pt x="7315200" y="0"/>
                </a:lnTo>
                <a:lnTo>
                  <a:pt x="7315200" y="3767328"/>
                </a:lnTo>
                <a:lnTo>
                  <a:pt x="0" y="3767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00000">
            <a:off x="-1254721" y="4799429"/>
            <a:ext cx="6789074" cy="7758941"/>
          </a:xfrm>
          <a:custGeom>
            <a:avLst/>
            <a:gdLst/>
            <a:ahLst/>
            <a:cxnLst/>
            <a:rect l="l" t="t" r="r" b="b"/>
            <a:pathLst>
              <a:path w="6789074" h="7758941">
                <a:moveTo>
                  <a:pt x="0" y="0"/>
                </a:moveTo>
                <a:lnTo>
                  <a:pt x="6789073" y="0"/>
                </a:lnTo>
                <a:lnTo>
                  <a:pt x="6789073" y="7758941"/>
                </a:lnTo>
                <a:lnTo>
                  <a:pt x="0" y="7758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0" y="0"/>
                </a:moveTo>
                <a:lnTo>
                  <a:pt x="5332387" y="0"/>
                </a:lnTo>
                <a:lnTo>
                  <a:pt x="5332387" y="5339061"/>
                </a:lnTo>
                <a:lnTo>
                  <a:pt x="0" y="5339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59114" y="-106786"/>
            <a:ext cx="7424233" cy="10500573"/>
          </a:xfrm>
          <a:custGeom>
            <a:avLst/>
            <a:gdLst/>
            <a:ahLst/>
            <a:cxnLst/>
            <a:rect l="l" t="t" r="r" b="b"/>
            <a:pathLst>
              <a:path w="7424233" h="10500573">
                <a:moveTo>
                  <a:pt x="0" y="0"/>
                </a:moveTo>
                <a:lnTo>
                  <a:pt x="7424233" y="0"/>
                </a:lnTo>
                <a:lnTo>
                  <a:pt x="7424233" y="10500572"/>
                </a:lnTo>
                <a:lnTo>
                  <a:pt x="0" y="105005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3519819" y="5908037"/>
            <a:ext cx="12994829" cy="11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70"/>
              </a:lnSpc>
            </a:pPr>
            <a:r>
              <a:rPr lang="en-US" sz="10213">
                <a:solidFill>
                  <a:srgbClr val="75473B"/>
                </a:solidFill>
                <a:latin typeface="Holiday"/>
                <a:ea typeface="Holiday"/>
                <a:cs typeface="Holiday"/>
                <a:sym typeface="Holiday"/>
              </a:rPr>
              <a:t>暑假營隊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2153289">
            <a:off x="12379462" y="-410342"/>
            <a:ext cx="7315200" cy="3767328"/>
          </a:xfrm>
          <a:custGeom>
            <a:avLst/>
            <a:gdLst/>
            <a:ahLst/>
            <a:cxnLst/>
            <a:rect l="l" t="t" r="r" b="b"/>
            <a:pathLst>
              <a:path w="7315200" h="3767328">
                <a:moveTo>
                  <a:pt x="0" y="0"/>
                </a:moveTo>
                <a:lnTo>
                  <a:pt x="7315200" y="0"/>
                </a:lnTo>
                <a:lnTo>
                  <a:pt x="7315200" y="3767328"/>
                </a:lnTo>
                <a:lnTo>
                  <a:pt x="0" y="3767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2955613" y="4947939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5332387" y="5339061"/>
                </a:moveTo>
                <a:lnTo>
                  <a:pt x="0" y="5339061"/>
                </a:lnTo>
                <a:lnTo>
                  <a:pt x="0" y="0"/>
                </a:lnTo>
                <a:lnTo>
                  <a:pt x="5332387" y="0"/>
                </a:lnTo>
                <a:lnTo>
                  <a:pt x="5332387" y="5339061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13869">
            <a:off x="-4379562" y="6355633"/>
            <a:ext cx="9861192" cy="9639315"/>
          </a:xfrm>
          <a:custGeom>
            <a:avLst/>
            <a:gdLst/>
            <a:ahLst/>
            <a:cxnLst/>
            <a:rect l="l" t="t" r="r" b="b"/>
            <a:pathLst>
              <a:path w="9861192" h="9639315">
                <a:moveTo>
                  <a:pt x="0" y="0"/>
                </a:moveTo>
                <a:lnTo>
                  <a:pt x="9861192" y="0"/>
                </a:lnTo>
                <a:lnTo>
                  <a:pt x="9861192" y="9639316"/>
                </a:lnTo>
                <a:lnTo>
                  <a:pt x="0" y="9639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700000">
            <a:off x="-3333555" y="-2130429"/>
            <a:ext cx="9137879" cy="7207502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2"/>
                </a:lnTo>
                <a:lnTo>
                  <a:pt x="0" y="7207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50768" y="902232"/>
            <a:ext cx="8086294" cy="8482537"/>
          </a:xfrm>
          <a:custGeom>
            <a:avLst/>
            <a:gdLst/>
            <a:ahLst/>
            <a:cxnLst/>
            <a:rect l="l" t="t" r="r" b="b"/>
            <a:pathLst>
              <a:path w="8086294" h="8482537">
                <a:moveTo>
                  <a:pt x="0" y="0"/>
                </a:moveTo>
                <a:lnTo>
                  <a:pt x="8086294" y="0"/>
                </a:lnTo>
                <a:lnTo>
                  <a:pt x="8086294" y="8482536"/>
                </a:lnTo>
                <a:lnTo>
                  <a:pt x="0" y="8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25839" y="3785333"/>
            <a:ext cx="5027361" cy="1600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 dirty="0" err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已完成校園工程</a:t>
            </a:r>
            <a:endParaRPr lang="en-US" sz="5299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 dirty="0" err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校門改善工程</a:t>
            </a:r>
            <a:endParaRPr lang="en-US" sz="5299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2153289">
            <a:off x="12379462" y="-410342"/>
            <a:ext cx="7315200" cy="3767328"/>
          </a:xfrm>
          <a:custGeom>
            <a:avLst/>
            <a:gdLst/>
            <a:ahLst/>
            <a:cxnLst/>
            <a:rect l="l" t="t" r="r" b="b"/>
            <a:pathLst>
              <a:path w="7315200" h="3767328">
                <a:moveTo>
                  <a:pt x="0" y="0"/>
                </a:moveTo>
                <a:lnTo>
                  <a:pt x="7315200" y="0"/>
                </a:lnTo>
                <a:lnTo>
                  <a:pt x="7315200" y="3767328"/>
                </a:lnTo>
                <a:lnTo>
                  <a:pt x="0" y="3767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2955613" y="4947939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5332387" y="5339061"/>
                </a:moveTo>
                <a:lnTo>
                  <a:pt x="0" y="5339061"/>
                </a:lnTo>
                <a:lnTo>
                  <a:pt x="0" y="0"/>
                </a:lnTo>
                <a:lnTo>
                  <a:pt x="5332387" y="0"/>
                </a:lnTo>
                <a:lnTo>
                  <a:pt x="5332387" y="5339061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13869">
            <a:off x="-4379562" y="6355633"/>
            <a:ext cx="9861192" cy="9639315"/>
          </a:xfrm>
          <a:custGeom>
            <a:avLst/>
            <a:gdLst/>
            <a:ahLst/>
            <a:cxnLst/>
            <a:rect l="l" t="t" r="r" b="b"/>
            <a:pathLst>
              <a:path w="9861192" h="9639315">
                <a:moveTo>
                  <a:pt x="0" y="0"/>
                </a:moveTo>
                <a:lnTo>
                  <a:pt x="9861192" y="0"/>
                </a:lnTo>
                <a:lnTo>
                  <a:pt x="9861192" y="9639316"/>
                </a:lnTo>
                <a:lnTo>
                  <a:pt x="0" y="9639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700000">
            <a:off x="-3333555" y="-2130429"/>
            <a:ext cx="9137879" cy="7207502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2"/>
                </a:lnTo>
                <a:lnTo>
                  <a:pt x="0" y="7207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1034" y="3256984"/>
            <a:ext cx="7851579" cy="5090722"/>
          </a:xfrm>
          <a:custGeom>
            <a:avLst/>
            <a:gdLst/>
            <a:ahLst/>
            <a:cxnLst/>
            <a:rect l="l" t="t" r="r" b="b"/>
            <a:pathLst>
              <a:path w="7851579" h="5090722">
                <a:moveTo>
                  <a:pt x="0" y="0"/>
                </a:moveTo>
                <a:lnTo>
                  <a:pt x="7851579" y="0"/>
                </a:lnTo>
                <a:lnTo>
                  <a:pt x="7851579" y="5090722"/>
                </a:lnTo>
                <a:lnTo>
                  <a:pt x="0" y="50907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8457" r="-5959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3106072"/>
            <a:ext cx="7188440" cy="5392546"/>
          </a:xfrm>
          <a:custGeom>
            <a:avLst/>
            <a:gdLst/>
            <a:ahLst/>
            <a:cxnLst/>
            <a:rect l="l" t="t" r="r" b="b"/>
            <a:pathLst>
              <a:path w="7188440" h="5392546">
                <a:moveTo>
                  <a:pt x="0" y="0"/>
                </a:moveTo>
                <a:lnTo>
                  <a:pt x="7188440" y="0"/>
                </a:lnTo>
                <a:lnTo>
                  <a:pt x="7188440" y="5392546"/>
                </a:lnTo>
                <a:lnTo>
                  <a:pt x="0" y="53925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51189" y="652933"/>
            <a:ext cx="5135211" cy="1600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 dirty="0" err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已完成校園工程</a:t>
            </a:r>
            <a:endParaRPr lang="en-US" sz="5299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 dirty="0" err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美感校園工程</a:t>
            </a:r>
            <a:endParaRPr lang="en-US" sz="5299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348447" y="8635494"/>
            <a:ext cx="3242301" cy="622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22"/>
              </a:lnSpc>
              <a:spcBef>
                <a:spcPct val="0"/>
              </a:spcBef>
            </a:pPr>
            <a:r>
              <a:rPr lang="en-US" sz="323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施工後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41342" y="8624047"/>
            <a:ext cx="3242301" cy="63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22"/>
              </a:lnSpc>
              <a:spcBef>
                <a:spcPct val="0"/>
              </a:spcBef>
            </a:pPr>
            <a:r>
              <a:rPr lang="en-US" sz="323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施工前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2153289">
            <a:off x="12379462" y="-410342"/>
            <a:ext cx="7315200" cy="3767328"/>
          </a:xfrm>
          <a:custGeom>
            <a:avLst/>
            <a:gdLst/>
            <a:ahLst/>
            <a:cxnLst/>
            <a:rect l="l" t="t" r="r" b="b"/>
            <a:pathLst>
              <a:path w="7315200" h="3767328">
                <a:moveTo>
                  <a:pt x="0" y="0"/>
                </a:moveTo>
                <a:lnTo>
                  <a:pt x="7315200" y="0"/>
                </a:lnTo>
                <a:lnTo>
                  <a:pt x="7315200" y="3767328"/>
                </a:lnTo>
                <a:lnTo>
                  <a:pt x="0" y="3767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2955613" y="4947939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5332387" y="5339061"/>
                </a:moveTo>
                <a:lnTo>
                  <a:pt x="0" y="5339061"/>
                </a:lnTo>
                <a:lnTo>
                  <a:pt x="0" y="0"/>
                </a:lnTo>
                <a:lnTo>
                  <a:pt x="5332387" y="0"/>
                </a:lnTo>
                <a:lnTo>
                  <a:pt x="5332387" y="5339061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13869">
            <a:off x="-4379562" y="6355633"/>
            <a:ext cx="9861192" cy="9639315"/>
          </a:xfrm>
          <a:custGeom>
            <a:avLst/>
            <a:gdLst/>
            <a:ahLst/>
            <a:cxnLst/>
            <a:rect l="l" t="t" r="r" b="b"/>
            <a:pathLst>
              <a:path w="9861192" h="9639315">
                <a:moveTo>
                  <a:pt x="0" y="0"/>
                </a:moveTo>
                <a:lnTo>
                  <a:pt x="9861192" y="0"/>
                </a:lnTo>
                <a:lnTo>
                  <a:pt x="9861192" y="9639316"/>
                </a:lnTo>
                <a:lnTo>
                  <a:pt x="0" y="9639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700000">
            <a:off x="-3333555" y="-2130429"/>
            <a:ext cx="9137879" cy="7207502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2"/>
                </a:lnTo>
                <a:lnTo>
                  <a:pt x="0" y="7207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2717742"/>
            <a:ext cx="7596934" cy="5351099"/>
          </a:xfrm>
          <a:custGeom>
            <a:avLst/>
            <a:gdLst/>
            <a:ahLst/>
            <a:cxnLst/>
            <a:rect l="l" t="t" r="r" b="b"/>
            <a:pathLst>
              <a:path w="7596934" h="5351099">
                <a:moveTo>
                  <a:pt x="0" y="0"/>
                </a:moveTo>
                <a:lnTo>
                  <a:pt x="7596934" y="0"/>
                </a:lnTo>
                <a:lnTo>
                  <a:pt x="7596934" y="5351099"/>
                </a:lnTo>
                <a:lnTo>
                  <a:pt x="0" y="53510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" r="-70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2717742"/>
            <a:ext cx="7596934" cy="5351099"/>
          </a:xfrm>
          <a:custGeom>
            <a:avLst/>
            <a:gdLst/>
            <a:ahLst/>
            <a:cxnLst/>
            <a:rect l="l" t="t" r="r" b="b"/>
            <a:pathLst>
              <a:path w="7596934" h="5351099">
                <a:moveTo>
                  <a:pt x="0" y="0"/>
                </a:moveTo>
                <a:lnTo>
                  <a:pt x="7596934" y="0"/>
                </a:lnTo>
                <a:lnTo>
                  <a:pt x="7596934" y="5351099"/>
                </a:lnTo>
                <a:lnTo>
                  <a:pt x="0" y="5351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51189" y="652933"/>
            <a:ext cx="4982811" cy="1600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 dirty="0" err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已完成校園工程</a:t>
            </a:r>
            <a:endParaRPr lang="en-US" sz="5299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 dirty="0" err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美感校園工程</a:t>
            </a:r>
            <a:endParaRPr lang="en-US" sz="5299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240239" y="8402216"/>
            <a:ext cx="3242301" cy="63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22"/>
              </a:lnSpc>
              <a:spcBef>
                <a:spcPct val="0"/>
              </a:spcBef>
            </a:pPr>
            <a:r>
              <a:rPr lang="en-US" sz="323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施工前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48447" y="8286205"/>
            <a:ext cx="3242301" cy="622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22"/>
              </a:lnSpc>
              <a:spcBef>
                <a:spcPct val="0"/>
              </a:spcBef>
            </a:pPr>
            <a:r>
              <a:rPr lang="en-US" sz="323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施工後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2153289">
            <a:off x="12379462" y="-410342"/>
            <a:ext cx="7315200" cy="3767328"/>
          </a:xfrm>
          <a:custGeom>
            <a:avLst/>
            <a:gdLst/>
            <a:ahLst/>
            <a:cxnLst/>
            <a:rect l="l" t="t" r="r" b="b"/>
            <a:pathLst>
              <a:path w="7315200" h="3767328">
                <a:moveTo>
                  <a:pt x="0" y="0"/>
                </a:moveTo>
                <a:lnTo>
                  <a:pt x="7315200" y="0"/>
                </a:lnTo>
                <a:lnTo>
                  <a:pt x="7315200" y="3767328"/>
                </a:lnTo>
                <a:lnTo>
                  <a:pt x="0" y="3767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2955613" y="4947939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5332387" y="5339061"/>
                </a:moveTo>
                <a:lnTo>
                  <a:pt x="0" y="5339061"/>
                </a:lnTo>
                <a:lnTo>
                  <a:pt x="0" y="0"/>
                </a:lnTo>
                <a:lnTo>
                  <a:pt x="5332387" y="0"/>
                </a:lnTo>
                <a:lnTo>
                  <a:pt x="5332387" y="5339061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13869">
            <a:off x="-4379562" y="6355633"/>
            <a:ext cx="9861192" cy="9639315"/>
          </a:xfrm>
          <a:custGeom>
            <a:avLst/>
            <a:gdLst/>
            <a:ahLst/>
            <a:cxnLst/>
            <a:rect l="l" t="t" r="r" b="b"/>
            <a:pathLst>
              <a:path w="9861192" h="9639315">
                <a:moveTo>
                  <a:pt x="0" y="0"/>
                </a:moveTo>
                <a:lnTo>
                  <a:pt x="9861192" y="0"/>
                </a:lnTo>
                <a:lnTo>
                  <a:pt x="9861192" y="9639316"/>
                </a:lnTo>
                <a:lnTo>
                  <a:pt x="0" y="9639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700000">
            <a:off x="-3333555" y="-2130429"/>
            <a:ext cx="9137879" cy="7207502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2"/>
                </a:lnTo>
                <a:lnTo>
                  <a:pt x="0" y="7207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09586" y="1453033"/>
            <a:ext cx="12018439" cy="3916008"/>
          </a:xfrm>
          <a:custGeom>
            <a:avLst/>
            <a:gdLst/>
            <a:ahLst/>
            <a:cxnLst/>
            <a:rect l="l" t="t" r="r" b="b"/>
            <a:pathLst>
              <a:path w="12018439" h="3916008">
                <a:moveTo>
                  <a:pt x="0" y="0"/>
                </a:moveTo>
                <a:lnTo>
                  <a:pt x="12018439" y="0"/>
                </a:lnTo>
                <a:lnTo>
                  <a:pt x="12018439" y="3916008"/>
                </a:lnTo>
                <a:lnTo>
                  <a:pt x="0" y="39160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77879" y="5590263"/>
            <a:ext cx="12560920" cy="4054413"/>
          </a:xfrm>
          <a:custGeom>
            <a:avLst/>
            <a:gdLst/>
            <a:ahLst/>
            <a:cxnLst/>
            <a:rect l="l" t="t" r="r" b="b"/>
            <a:pathLst>
              <a:path w="12560920" h="4054413">
                <a:moveTo>
                  <a:pt x="0" y="0"/>
                </a:moveTo>
                <a:lnTo>
                  <a:pt x="12560920" y="0"/>
                </a:lnTo>
                <a:lnTo>
                  <a:pt x="12560920" y="4054413"/>
                </a:lnTo>
                <a:lnTo>
                  <a:pt x="0" y="40544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51189" y="652933"/>
            <a:ext cx="4830411" cy="1600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 dirty="0" err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已完成校園工程</a:t>
            </a:r>
            <a:endParaRPr lang="en-US" sz="5299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 dirty="0" err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美感校園工程</a:t>
            </a:r>
            <a:endParaRPr lang="en-US" sz="5299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0" y="4746235"/>
            <a:ext cx="3242301" cy="622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22"/>
              </a:lnSpc>
              <a:spcBef>
                <a:spcPct val="0"/>
              </a:spcBef>
            </a:pPr>
            <a:r>
              <a:rPr lang="en-US" sz="323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施工後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33584" y="644899"/>
            <a:ext cx="3242301" cy="63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22"/>
              </a:lnSpc>
              <a:spcBef>
                <a:spcPct val="0"/>
              </a:spcBef>
            </a:pPr>
            <a:r>
              <a:rPr lang="en-US" sz="323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施工前</a:t>
            </a:r>
          </a:p>
        </p:txBody>
      </p:sp>
      <p:sp>
        <p:nvSpPr>
          <p:cNvPr id="12" name="Freeform 12"/>
          <p:cNvSpPr/>
          <p:nvPr/>
        </p:nvSpPr>
        <p:spPr>
          <a:xfrm rot="2700000">
            <a:off x="-4830803" y="-1699330"/>
            <a:ext cx="9257783" cy="7405302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2"/>
                </a:lnTo>
                <a:lnTo>
                  <a:pt x="0" y="7207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2153289">
            <a:off x="12379462" y="-410342"/>
            <a:ext cx="7315200" cy="3767328"/>
          </a:xfrm>
          <a:custGeom>
            <a:avLst/>
            <a:gdLst/>
            <a:ahLst/>
            <a:cxnLst/>
            <a:rect l="l" t="t" r="r" b="b"/>
            <a:pathLst>
              <a:path w="7315200" h="3767328">
                <a:moveTo>
                  <a:pt x="0" y="0"/>
                </a:moveTo>
                <a:lnTo>
                  <a:pt x="7315200" y="0"/>
                </a:lnTo>
                <a:lnTo>
                  <a:pt x="7315200" y="3767328"/>
                </a:lnTo>
                <a:lnTo>
                  <a:pt x="0" y="3767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2955613" y="4947939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5332387" y="5339061"/>
                </a:moveTo>
                <a:lnTo>
                  <a:pt x="0" y="5339061"/>
                </a:lnTo>
                <a:lnTo>
                  <a:pt x="0" y="0"/>
                </a:lnTo>
                <a:lnTo>
                  <a:pt x="5332387" y="0"/>
                </a:lnTo>
                <a:lnTo>
                  <a:pt x="5332387" y="5339061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13869">
            <a:off x="-4379562" y="6355633"/>
            <a:ext cx="9861192" cy="9639315"/>
          </a:xfrm>
          <a:custGeom>
            <a:avLst/>
            <a:gdLst/>
            <a:ahLst/>
            <a:cxnLst/>
            <a:rect l="l" t="t" r="r" b="b"/>
            <a:pathLst>
              <a:path w="9861192" h="9639315">
                <a:moveTo>
                  <a:pt x="0" y="0"/>
                </a:moveTo>
                <a:lnTo>
                  <a:pt x="9861192" y="0"/>
                </a:lnTo>
                <a:lnTo>
                  <a:pt x="9861192" y="9639316"/>
                </a:lnTo>
                <a:lnTo>
                  <a:pt x="0" y="9639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700000">
            <a:off x="-3333555" y="-2130429"/>
            <a:ext cx="9137879" cy="7207502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2"/>
                </a:lnTo>
                <a:lnTo>
                  <a:pt x="0" y="7207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445454" y="2742356"/>
            <a:ext cx="6762529" cy="5014168"/>
          </a:xfrm>
          <a:custGeom>
            <a:avLst/>
            <a:gdLst/>
            <a:ahLst/>
            <a:cxnLst/>
            <a:rect l="l" t="t" r="r" b="b"/>
            <a:pathLst>
              <a:path w="6762529" h="5014168">
                <a:moveTo>
                  <a:pt x="0" y="0"/>
                </a:moveTo>
                <a:lnTo>
                  <a:pt x="6762529" y="0"/>
                </a:lnTo>
                <a:lnTo>
                  <a:pt x="6762529" y="5014168"/>
                </a:lnTo>
                <a:lnTo>
                  <a:pt x="0" y="5014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5384" y="2742356"/>
            <a:ext cx="6906470" cy="5175148"/>
          </a:xfrm>
          <a:custGeom>
            <a:avLst/>
            <a:gdLst/>
            <a:ahLst/>
            <a:cxnLst/>
            <a:rect l="l" t="t" r="r" b="b"/>
            <a:pathLst>
              <a:path w="6906470" h="5175148">
                <a:moveTo>
                  <a:pt x="0" y="0"/>
                </a:moveTo>
                <a:lnTo>
                  <a:pt x="6906470" y="0"/>
                </a:lnTo>
                <a:lnTo>
                  <a:pt x="6906470" y="5175147"/>
                </a:lnTo>
                <a:lnTo>
                  <a:pt x="0" y="51751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51189" y="652933"/>
            <a:ext cx="4982811" cy="1600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 dirty="0" err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已完成校園工程</a:t>
            </a:r>
            <a:endParaRPr lang="en-US" sz="5299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 dirty="0" err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玻璃屋窗戶工程</a:t>
            </a:r>
            <a:endParaRPr lang="en-US" sz="5299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400418" y="7841262"/>
            <a:ext cx="3242301" cy="63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22"/>
              </a:lnSpc>
              <a:spcBef>
                <a:spcPct val="0"/>
              </a:spcBef>
            </a:pPr>
            <a:r>
              <a:rPr lang="en-US" sz="323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施工前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87370" y="7784153"/>
            <a:ext cx="3242301" cy="622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22"/>
              </a:lnSpc>
              <a:spcBef>
                <a:spcPct val="0"/>
              </a:spcBef>
            </a:pPr>
            <a:r>
              <a:rPr lang="en-US" sz="323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施工後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2153289">
            <a:off x="12379462" y="-410342"/>
            <a:ext cx="7315200" cy="3767328"/>
          </a:xfrm>
          <a:custGeom>
            <a:avLst/>
            <a:gdLst/>
            <a:ahLst/>
            <a:cxnLst/>
            <a:rect l="l" t="t" r="r" b="b"/>
            <a:pathLst>
              <a:path w="7315200" h="3767328">
                <a:moveTo>
                  <a:pt x="0" y="0"/>
                </a:moveTo>
                <a:lnTo>
                  <a:pt x="7315200" y="0"/>
                </a:lnTo>
                <a:lnTo>
                  <a:pt x="7315200" y="3767328"/>
                </a:lnTo>
                <a:lnTo>
                  <a:pt x="0" y="3767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2955613" y="4947939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5332387" y="5339061"/>
                </a:moveTo>
                <a:lnTo>
                  <a:pt x="0" y="5339061"/>
                </a:lnTo>
                <a:lnTo>
                  <a:pt x="0" y="0"/>
                </a:lnTo>
                <a:lnTo>
                  <a:pt x="5332387" y="0"/>
                </a:lnTo>
                <a:lnTo>
                  <a:pt x="5332387" y="5339061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13869">
            <a:off x="-4379562" y="6355633"/>
            <a:ext cx="9861192" cy="9639315"/>
          </a:xfrm>
          <a:custGeom>
            <a:avLst/>
            <a:gdLst/>
            <a:ahLst/>
            <a:cxnLst/>
            <a:rect l="l" t="t" r="r" b="b"/>
            <a:pathLst>
              <a:path w="9861192" h="9639315">
                <a:moveTo>
                  <a:pt x="0" y="0"/>
                </a:moveTo>
                <a:lnTo>
                  <a:pt x="9861192" y="0"/>
                </a:lnTo>
                <a:lnTo>
                  <a:pt x="9861192" y="9639316"/>
                </a:lnTo>
                <a:lnTo>
                  <a:pt x="0" y="9639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700000">
            <a:off x="-3333555" y="-2130429"/>
            <a:ext cx="9137879" cy="7207502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2"/>
                </a:lnTo>
                <a:lnTo>
                  <a:pt x="0" y="7207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19052" y="2921316"/>
            <a:ext cx="6578178" cy="4907109"/>
          </a:xfrm>
          <a:custGeom>
            <a:avLst/>
            <a:gdLst/>
            <a:ahLst/>
            <a:cxnLst/>
            <a:rect l="l" t="t" r="r" b="b"/>
            <a:pathLst>
              <a:path w="6578178" h="4907109">
                <a:moveTo>
                  <a:pt x="0" y="0"/>
                </a:moveTo>
                <a:lnTo>
                  <a:pt x="6578178" y="0"/>
                </a:lnTo>
                <a:lnTo>
                  <a:pt x="6578178" y="4907109"/>
                </a:lnTo>
                <a:lnTo>
                  <a:pt x="0" y="4907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95229" y="2985088"/>
            <a:ext cx="6526578" cy="4779565"/>
          </a:xfrm>
          <a:custGeom>
            <a:avLst/>
            <a:gdLst/>
            <a:ahLst/>
            <a:cxnLst/>
            <a:rect l="l" t="t" r="r" b="b"/>
            <a:pathLst>
              <a:path w="6526578" h="4779565">
                <a:moveTo>
                  <a:pt x="0" y="0"/>
                </a:moveTo>
                <a:lnTo>
                  <a:pt x="6526578" y="0"/>
                </a:lnTo>
                <a:lnTo>
                  <a:pt x="6526578" y="4779565"/>
                </a:lnTo>
                <a:lnTo>
                  <a:pt x="0" y="4779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51189" y="652933"/>
            <a:ext cx="4982811" cy="1600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 dirty="0" err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已完成校園工程</a:t>
            </a:r>
            <a:endParaRPr lang="en-US" sz="5299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 dirty="0" err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LED字幕工程</a:t>
            </a:r>
            <a:endParaRPr lang="en-US" sz="5299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400418" y="7841262"/>
            <a:ext cx="3242301" cy="63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22"/>
              </a:lnSpc>
              <a:spcBef>
                <a:spcPct val="0"/>
              </a:spcBef>
            </a:pPr>
            <a:r>
              <a:rPr lang="en-US" sz="323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施工前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48447" y="7841262"/>
            <a:ext cx="3242301" cy="622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22"/>
              </a:lnSpc>
              <a:spcBef>
                <a:spcPct val="0"/>
              </a:spcBef>
            </a:pPr>
            <a:r>
              <a:rPr lang="en-US" sz="323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施工後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2153289">
            <a:off x="12379462" y="-410342"/>
            <a:ext cx="7315200" cy="3767328"/>
          </a:xfrm>
          <a:custGeom>
            <a:avLst/>
            <a:gdLst/>
            <a:ahLst/>
            <a:cxnLst/>
            <a:rect l="l" t="t" r="r" b="b"/>
            <a:pathLst>
              <a:path w="7315200" h="3767328">
                <a:moveTo>
                  <a:pt x="0" y="0"/>
                </a:moveTo>
                <a:lnTo>
                  <a:pt x="7315200" y="0"/>
                </a:lnTo>
                <a:lnTo>
                  <a:pt x="7315200" y="3767328"/>
                </a:lnTo>
                <a:lnTo>
                  <a:pt x="0" y="3767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2955613" y="4947939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5332387" y="5339061"/>
                </a:moveTo>
                <a:lnTo>
                  <a:pt x="0" y="5339061"/>
                </a:lnTo>
                <a:lnTo>
                  <a:pt x="0" y="0"/>
                </a:lnTo>
                <a:lnTo>
                  <a:pt x="5332387" y="0"/>
                </a:lnTo>
                <a:lnTo>
                  <a:pt x="5332387" y="5339061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13869">
            <a:off x="-4379562" y="6355633"/>
            <a:ext cx="9861192" cy="9639315"/>
          </a:xfrm>
          <a:custGeom>
            <a:avLst/>
            <a:gdLst/>
            <a:ahLst/>
            <a:cxnLst/>
            <a:rect l="l" t="t" r="r" b="b"/>
            <a:pathLst>
              <a:path w="9861192" h="9639315">
                <a:moveTo>
                  <a:pt x="0" y="0"/>
                </a:moveTo>
                <a:lnTo>
                  <a:pt x="9861192" y="0"/>
                </a:lnTo>
                <a:lnTo>
                  <a:pt x="9861192" y="9639316"/>
                </a:lnTo>
                <a:lnTo>
                  <a:pt x="0" y="9639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700000">
            <a:off x="-3333555" y="-2130429"/>
            <a:ext cx="9137879" cy="7207502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2"/>
                </a:lnTo>
                <a:lnTo>
                  <a:pt x="0" y="7207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46505" y="2818417"/>
            <a:ext cx="6292798" cy="4799053"/>
          </a:xfrm>
          <a:custGeom>
            <a:avLst/>
            <a:gdLst/>
            <a:ahLst/>
            <a:cxnLst/>
            <a:rect l="l" t="t" r="r" b="b"/>
            <a:pathLst>
              <a:path w="6292798" h="4799053">
                <a:moveTo>
                  <a:pt x="0" y="0"/>
                </a:moveTo>
                <a:lnTo>
                  <a:pt x="6292798" y="0"/>
                </a:lnTo>
                <a:lnTo>
                  <a:pt x="6292798" y="4799053"/>
                </a:lnTo>
                <a:lnTo>
                  <a:pt x="0" y="47990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214466" y="2828145"/>
            <a:ext cx="6407340" cy="4789325"/>
          </a:xfrm>
          <a:custGeom>
            <a:avLst/>
            <a:gdLst/>
            <a:ahLst/>
            <a:cxnLst/>
            <a:rect l="l" t="t" r="r" b="b"/>
            <a:pathLst>
              <a:path w="6407340" h="4789325">
                <a:moveTo>
                  <a:pt x="0" y="0"/>
                </a:moveTo>
                <a:lnTo>
                  <a:pt x="6407341" y="0"/>
                </a:lnTo>
                <a:lnTo>
                  <a:pt x="6407341" y="4789325"/>
                </a:lnTo>
                <a:lnTo>
                  <a:pt x="0" y="47893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0" y="652933"/>
            <a:ext cx="7691790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已完成校園工程</a:t>
            </a:r>
          </a:p>
          <a:p>
            <a:pPr algn="ctr">
              <a:lnSpc>
                <a:spcPts val="6359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班級投影機改善工程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00418" y="7841262"/>
            <a:ext cx="3242301" cy="63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22"/>
              </a:lnSpc>
              <a:spcBef>
                <a:spcPct val="0"/>
              </a:spcBef>
            </a:pPr>
            <a:r>
              <a:rPr lang="en-US" sz="323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施工前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48447" y="7841262"/>
            <a:ext cx="3242301" cy="622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22"/>
              </a:lnSpc>
              <a:spcBef>
                <a:spcPct val="0"/>
              </a:spcBef>
            </a:pPr>
            <a:r>
              <a:rPr lang="en-US" sz="323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施工後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1213869">
            <a:off x="-1027137" y="6746755"/>
            <a:ext cx="9861192" cy="9639315"/>
          </a:xfrm>
          <a:custGeom>
            <a:avLst/>
            <a:gdLst/>
            <a:ahLst/>
            <a:cxnLst/>
            <a:rect l="l" t="t" r="r" b="b"/>
            <a:pathLst>
              <a:path w="9861192" h="9639315">
                <a:moveTo>
                  <a:pt x="0" y="0"/>
                </a:moveTo>
                <a:lnTo>
                  <a:pt x="9861192" y="0"/>
                </a:lnTo>
                <a:lnTo>
                  <a:pt x="9861192" y="9639315"/>
                </a:lnTo>
                <a:lnTo>
                  <a:pt x="0" y="9639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00000">
            <a:off x="-3540239" y="-2980231"/>
            <a:ext cx="9137879" cy="7207502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1"/>
                </a:lnTo>
                <a:lnTo>
                  <a:pt x="0" y="72075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0" y="0"/>
                </a:moveTo>
                <a:lnTo>
                  <a:pt x="5332387" y="0"/>
                </a:lnTo>
                <a:lnTo>
                  <a:pt x="5332387" y="5339061"/>
                </a:lnTo>
                <a:lnTo>
                  <a:pt x="0" y="53390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2955613" y="4947939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5332387" y="5339061"/>
                </a:moveTo>
                <a:lnTo>
                  <a:pt x="0" y="5339061"/>
                </a:lnTo>
                <a:lnTo>
                  <a:pt x="0" y="0"/>
                </a:lnTo>
                <a:lnTo>
                  <a:pt x="5332387" y="0"/>
                </a:lnTo>
                <a:lnTo>
                  <a:pt x="5332387" y="5339061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849590">
            <a:off x="15948658" y="359226"/>
            <a:ext cx="1716926" cy="1926424"/>
          </a:xfrm>
          <a:custGeom>
            <a:avLst/>
            <a:gdLst/>
            <a:ahLst/>
            <a:cxnLst/>
            <a:rect l="l" t="t" r="r" b="b"/>
            <a:pathLst>
              <a:path w="1716926" h="1926424">
                <a:moveTo>
                  <a:pt x="0" y="0"/>
                </a:moveTo>
                <a:lnTo>
                  <a:pt x="1716926" y="0"/>
                </a:lnTo>
                <a:lnTo>
                  <a:pt x="1716926" y="1926424"/>
                </a:lnTo>
                <a:lnTo>
                  <a:pt x="0" y="19264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44435" y="1426242"/>
            <a:ext cx="12607523" cy="8407179"/>
          </a:xfrm>
          <a:custGeom>
            <a:avLst/>
            <a:gdLst/>
            <a:ahLst/>
            <a:cxnLst/>
            <a:rect l="l" t="t" r="r" b="b"/>
            <a:pathLst>
              <a:path w="12607523" h="8407179">
                <a:moveTo>
                  <a:pt x="0" y="0"/>
                </a:moveTo>
                <a:lnTo>
                  <a:pt x="12607522" y="0"/>
                </a:lnTo>
                <a:lnTo>
                  <a:pt x="12607522" y="8407179"/>
                </a:lnTo>
                <a:lnTo>
                  <a:pt x="0" y="84071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557349" y="506893"/>
            <a:ext cx="9064457" cy="1083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0"/>
              </a:lnSpc>
            </a:pPr>
            <a:r>
              <a:rPr lang="en-US" sz="9512">
                <a:solidFill>
                  <a:srgbClr val="CD5C77"/>
                </a:solidFill>
                <a:latin typeface="Holiday"/>
                <a:ea typeface="Holiday"/>
                <a:cs typeface="Holiday"/>
                <a:sym typeface="Holiday"/>
              </a:rPr>
              <a:t>優秀團隊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2153289">
            <a:off x="12379462" y="-410342"/>
            <a:ext cx="7315200" cy="3767328"/>
          </a:xfrm>
          <a:custGeom>
            <a:avLst/>
            <a:gdLst/>
            <a:ahLst/>
            <a:cxnLst/>
            <a:rect l="l" t="t" r="r" b="b"/>
            <a:pathLst>
              <a:path w="7315200" h="3767328">
                <a:moveTo>
                  <a:pt x="0" y="0"/>
                </a:moveTo>
                <a:lnTo>
                  <a:pt x="7315200" y="0"/>
                </a:lnTo>
                <a:lnTo>
                  <a:pt x="7315200" y="3767328"/>
                </a:lnTo>
                <a:lnTo>
                  <a:pt x="0" y="3767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2955613" y="4947939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5332387" y="5339061"/>
                </a:moveTo>
                <a:lnTo>
                  <a:pt x="0" y="5339061"/>
                </a:lnTo>
                <a:lnTo>
                  <a:pt x="0" y="0"/>
                </a:lnTo>
                <a:lnTo>
                  <a:pt x="5332387" y="0"/>
                </a:lnTo>
                <a:lnTo>
                  <a:pt x="5332387" y="5339061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13869">
            <a:off x="-4379562" y="6355633"/>
            <a:ext cx="9861192" cy="9639315"/>
          </a:xfrm>
          <a:custGeom>
            <a:avLst/>
            <a:gdLst/>
            <a:ahLst/>
            <a:cxnLst/>
            <a:rect l="l" t="t" r="r" b="b"/>
            <a:pathLst>
              <a:path w="9861192" h="9639315">
                <a:moveTo>
                  <a:pt x="0" y="0"/>
                </a:moveTo>
                <a:lnTo>
                  <a:pt x="9861192" y="0"/>
                </a:lnTo>
                <a:lnTo>
                  <a:pt x="9861192" y="9639316"/>
                </a:lnTo>
                <a:lnTo>
                  <a:pt x="0" y="9639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700000">
            <a:off x="-3333555" y="-2130429"/>
            <a:ext cx="9137879" cy="7207502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2"/>
                </a:lnTo>
                <a:lnTo>
                  <a:pt x="0" y="7207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334309" y="1009650"/>
            <a:ext cx="6744310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204D43"/>
                </a:solidFill>
                <a:latin typeface="Dream Avenue"/>
                <a:ea typeface="Dream Avenue"/>
                <a:cs typeface="Dream Avenue"/>
                <a:sym typeface="Dream Avenue"/>
              </a:rPr>
              <a:t>即將進行工程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04064" y="2864495"/>
            <a:ext cx="9059354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09" lvl="1" indent="-518154" algn="l">
              <a:lnSpc>
                <a:spcPts val="5759"/>
              </a:lnSpc>
              <a:buFont typeface="Arial"/>
              <a:buChar char="•"/>
            </a:pPr>
            <a:r>
              <a:rPr lang="en-US" sz="47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113年度長橋附幼教學教具等設備採購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04064" y="5133975"/>
            <a:ext cx="9059354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09" lvl="1" indent="-518154" algn="l">
              <a:lnSpc>
                <a:spcPts val="5759"/>
              </a:lnSpc>
              <a:buFont typeface="Arial"/>
              <a:buChar char="•"/>
            </a:pPr>
            <a:r>
              <a:rPr lang="en-US" sz="47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113年度花蓮縣鳳林鎮長橋國民小學0403復建工程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08955"/>
            <a:ext cx="9203254" cy="8443985"/>
          </a:xfrm>
          <a:custGeom>
            <a:avLst/>
            <a:gdLst/>
            <a:ahLst/>
            <a:cxnLst/>
            <a:rect l="l" t="t" r="r" b="b"/>
            <a:pathLst>
              <a:path w="9203254" h="8443985">
                <a:moveTo>
                  <a:pt x="0" y="0"/>
                </a:moveTo>
                <a:lnTo>
                  <a:pt x="9203254" y="0"/>
                </a:lnTo>
                <a:lnTo>
                  <a:pt x="9203254" y="8443985"/>
                </a:lnTo>
                <a:lnTo>
                  <a:pt x="0" y="8443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203254" y="1508955"/>
            <a:ext cx="9606825" cy="3831011"/>
          </a:xfrm>
          <a:custGeom>
            <a:avLst/>
            <a:gdLst/>
            <a:ahLst/>
            <a:cxnLst/>
            <a:rect l="l" t="t" r="r" b="b"/>
            <a:pathLst>
              <a:path w="9606825" h="3831011">
                <a:moveTo>
                  <a:pt x="0" y="0"/>
                </a:moveTo>
                <a:lnTo>
                  <a:pt x="9606825" y="0"/>
                </a:lnTo>
                <a:lnTo>
                  <a:pt x="9606825" y="3831011"/>
                </a:lnTo>
                <a:lnTo>
                  <a:pt x="0" y="3831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60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226884" y="158359"/>
            <a:ext cx="6414514" cy="1559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90"/>
              </a:lnSpc>
              <a:spcBef>
                <a:spcPct val="0"/>
              </a:spcBef>
            </a:pPr>
            <a:r>
              <a:rPr lang="en-US" sz="9064">
                <a:solidFill>
                  <a:srgbClr val="204D43"/>
                </a:solidFill>
                <a:latin typeface="Dream Avenue"/>
                <a:ea typeface="Dream Avenue"/>
                <a:cs typeface="Dream Avenue"/>
                <a:sym typeface="Dream Avenue"/>
              </a:rPr>
              <a:t>長橋榮譽榜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2955613" y="4947939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5332387" y="5339061"/>
                </a:moveTo>
                <a:lnTo>
                  <a:pt x="0" y="5339061"/>
                </a:lnTo>
                <a:lnTo>
                  <a:pt x="0" y="0"/>
                </a:lnTo>
                <a:lnTo>
                  <a:pt x="5332387" y="0"/>
                </a:lnTo>
                <a:lnTo>
                  <a:pt x="5332387" y="533906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53289">
            <a:off x="12379462" y="-410342"/>
            <a:ext cx="7315200" cy="3767328"/>
          </a:xfrm>
          <a:custGeom>
            <a:avLst/>
            <a:gdLst/>
            <a:ahLst/>
            <a:cxnLst/>
            <a:rect l="l" t="t" r="r" b="b"/>
            <a:pathLst>
              <a:path w="7315200" h="3767328">
                <a:moveTo>
                  <a:pt x="0" y="0"/>
                </a:moveTo>
                <a:lnTo>
                  <a:pt x="7315200" y="0"/>
                </a:lnTo>
                <a:lnTo>
                  <a:pt x="7315200" y="3767328"/>
                </a:lnTo>
                <a:lnTo>
                  <a:pt x="0" y="3767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00000">
            <a:off x="-1254721" y="4799429"/>
            <a:ext cx="6789074" cy="7758941"/>
          </a:xfrm>
          <a:custGeom>
            <a:avLst/>
            <a:gdLst/>
            <a:ahLst/>
            <a:cxnLst/>
            <a:rect l="l" t="t" r="r" b="b"/>
            <a:pathLst>
              <a:path w="6789074" h="7758941">
                <a:moveTo>
                  <a:pt x="0" y="0"/>
                </a:moveTo>
                <a:lnTo>
                  <a:pt x="6789073" y="0"/>
                </a:lnTo>
                <a:lnTo>
                  <a:pt x="6789073" y="7758941"/>
                </a:lnTo>
                <a:lnTo>
                  <a:pt x="0" y="7758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0" y="0"/>
                </a:moveTo>
                <a:lnTo>
                  <a:pt x="5332387" y="0"/>
                </a:lnTo>
                <a:lnTo>
                  <a:pt x="5332387" y="5339061"/>
                </a:lnTo>
                <a:lnTo>
                  <a:pt x="0" y="5339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842360" y="3735146"/>
            <a:ext cx="12994829" cy="399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0"/>
              </a:lnSpc>
            </a:pPr>
            <a:r>
              <a:rPr lang="en-US" sz="12613">
                <a:solidFill>
                  <a:srgbClr val="75473B"/>
                </a:solidFill>
                <a:latin typeface="Holiday"/>
                <a:ea typeface="Holiday"/>
                <a:cs typeface="Holiday"/>
                <a:sym typeface="Holiday"/>
              </a:rPr>
              <a:t>因為有你有我</a:t>
            </a:r>
          </a:p>
          <a:p>
            <a:pPr algn="ctr">
              <a:lnSpc>
                <a:spcPts val="10090"/>
              </a:lnSpc>
            </a:pPr>
            <a:endParaRPr lang="en-US" sz="12613">
              <a:solidFill>
                <a:srgbClr val="75473B"/>
              </a:solidFill>
              <a:latin typeface="Holiday"/>
              <a:ea typeface="Holiday"/>
              <a:cs typeface="Holiday"/>
              <a:sym typeface="Holiday"/>
            </a:endParaRPr>
          </a:p>
          <a:p>
            <a:pPr algn="ctr">
              <a:lnSpc>
                <a:spcPts val="10090"/>
              </a:lnSpc>
            </a:pPr>
            <a:r>
              <a:rPr lang="en-US" sz="12613">
                <a:solidFill>
                  <a:srgbClr val="75473B"/>
                </a:solidFill>
                <a:latin typeface="Holiday"/>
                <a:ea typeface="Holiday"/>
                <a:cs typeface="Holiday"/>
                <a:sym typeface="Holiday"/>
              </a:rPr>
              <a:t>才有今日長橋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2153289">
            <a:off x="12379462" y="-410342"/>
            <a:ext cx="7315200" cy="3767328"/>
          </a:xfrm>
          <a:custGeom>
            <a:avLst/>
            <a:gdLst/>
            <a:ahLst/>
            <a:cxnLst/>
            <a:rect l="l" t="t" r="r" b="b"/>
            <a:pathLst>
              <a:path w="7315200" h="3767328">
                <a:moveTo>
                  <a:pt x="0" y="0"/>
                </a:moveTo>
                <a:lnTo>
                  <a:pt x="7315200" y="0"/>
                </a:lnTo>
                <a:lnTo>
                  <a:pt x="7315200" y="3767328"/>
                </a:lnTo>
                <a:lnTo>
                  <a:pt x="0" y="3767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2955613" y="4947939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5332387" y="5339061"/>
                </a:moveTo>
                <a:lnTo>
                  <a:pt x="0" y="5339061"/>
                </a:lnTo>
                <a:lnTo>
                  <a:pt x="0" y="0"/>
                </a:lnTo>
                <a:lnTo>
                  <a:pt x="5332387" y="0"/>
                </a:lnTo>
                <a:lnTo>
                  <a:pt x="5332387" y="5339061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13869">
            <a:off x="-4379562" y="6355633"/>
            <a:ext cx="9861192" cy="9639315"/>
          </a:xfrm>
          <a:custGeom>
            <a:avLst/>
            <a:gdLst/>
            <a:ahLst/>
            <a:cxnLst/>
            <a:rect l="l" t="t" r="r" b="b"/>
            <a:pathLst>
              <a:path w="9861192" h="9639315">
                <a:moveTo>
                  <a:pt x="0" y="0"/>
                </a:moveTo>
                <a:lnTo>
                  <a:pt x="9861192" y="0"/>
                </a:lnTo>
                <a:lnTo>
                  <a:pt x="9861192" y="9639316"/>
                </a:lnTo>
                <a:lnTo>
                  <a:pt x="0" y="9639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700000">
            <a:off x="-3333555" y="-2130429"/>
            <a:ext cx="9137879" cy="7207502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2"/>
                </a:lnTo>
                <a:lnTo>
                  <a:pt x="0" y="7207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693" y="403563"/>
            <a:ext cx="5705382" cy="1069759"/>
          </a:xfrm>
          <a:custGeom>
            <a:avLst/>
            <a:gdLst/>
            <a:ahLst/>
            <a:cxnLst/>
            <a:rect l="l" t="t" r="r" b="b"/>
            <a:pathLst>
              <a:path w="5705382" h="1069759">
                <a:moveTo>
                  <a:pt x="0" y="0"/>
                </a:moveTo>
                <a:lnTo>
                  <a:pt x="5705382" y="0"/>
                </a:lnTo>
                <a:lnTo>
                  <a:pt x="5705382" y="1069759"/>
                </a:lnTo>
                <a:lnTo>
                  <a:pt x="0" y="10697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2353" y="609026"/>
            <a:ext cx="5440062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</a:pPr>
            <a:r>
              <a:rPr lang="en-US" sz="4099">
                <a:solidFill>
                  <a:srgbClr val="FFFFFF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上學期行事曆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44116" y="-14205"/>
            <a:ext cx="7900410" cy="1080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l">
              <a:lnSpc>
                <a:spcPts val="6520"/>
              </a:lnSpc>
              <a:buFont typeface="Arial"/>
              <a:buChar char="•"/>
            </a:pPr>
            <a:r>
              <a:rPr lang="en-US" sz="40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9/21假日客家學堂開始</a:t>
            </a:r>
          </a:p>
          <a:p>
            <a:pPr marL="863601" lvl="1" indent="-431801" algn="l">
              <a:lnSpc>
                <a:spcPts val="6520"/>
              </a:lnSpc>
              <a:buFont typeface="Arial"/>
              <a:buChar char="•"/>
            </a:pPr>
            <a:r>
              <a:rPr lang="en-US" sz="40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9/24英語遠距教學開始</a:t>
            </a:r>
          </a:p>
          <a:p>
            <a:pPr marL="863601" lvl="1" indent="-431801" algn="l">
              <a:lnSpc>
                <a:spcPts val="6520"/>
              </a:lnSpc>
              <a:buFont typeface="Arial"/>
              <a:buChar char="•"/>
            </a:pPr>
            <a:r>
              <a:rPr lang="en-US" sz="40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9/24~10/15每週二游泳課</a:t>
            </a:r>
          </a:p>
          <a:p>
            <a:pPr marL="863601" lvl="1" indent="-431801" algn="l">
              <a:lnSpc>
                <a:spcPts val="6520"/>
              </a:lnSpc>
              <a:buFont typeface="Arial"/>
              <a:buChar char="•"/>
            </a:pPr>
            <a:r>
              <a:rPr lang="en-US" sz="40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9/26全國美術比賽</a:t>
            </a:r>
          </a:p>
          <a:p>
            <a:pPr marL="863601" lvl="1" indent="-431801" algn="l">
              <a:lnSpc>
                <a:spcPts val="6520"/>
              </a:lnSpc>
              <a:buFont typeface="Arial"/>
              <a:buChar char="•"/>
            </a:pPr>
            <a:r>
              <a:rPr lang="en-US" sz="40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9/28箭瑛大橋紀念活動</a:t>
            </a:r>
          </a:p>
          <a:p>
            <a:pPr marL="863601" lvl="1" indent="-431801" algn="l">
              <a:lnSpc>
                <a:spcPts val="6520"/>
              </a:lnSpc>
              <a:buFont typeface="Arial"/>
              <a:buChar char="•"/>
            </a:pPr>
            <a:r>
              <a:rPr lang="en-US" sz="40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10/4親職教育活動</a:t>
            </a:r>
          </a:p>
          <a:p>
            <a:pPr marL="863601" lvl="1" indent="-431801" algn="l">
              <a:lnSpc>
                <a:spcPts val="6520"/>
              </a:lnSpc>
              <a:buFont typeface="Arial"/>
              <a:buChar char="•"/>
            </a:pPr>
            <a:r>
              <a:rPr lang="en-US" sz="40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10/18校外教學活動</a:t>
            </a:r>
          </a:p>
          <a:p>
            <a:pPr marL="863601" lvl="1" indent="-431801" algn="l">
              <a:lnSpc>
                <a:spcPts val="6520"/>
              </a:lnSpc>
              <a:buFont typeface="Arial"/>
              <a:buChar char="•"/>
            </a:pPr>
            <a:r>
              <a:rPr lang="en-US" sz="40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10/21聯合盃作文比賽</a:t>
            </a:r>
          </a:p>
          <a:p>
            <a:pPr marL="863601" lvl="1" indent="-431801" algn="l">
              <a:lnSpc>
                <a:spcPts val="6520"/>
              </a:lnSpc>
              <a:buFont typeface="Arial"/>
              <a:buChar char="•"/>
            </a:pPr>
            <a:r>
              <a:rPr lang="en-US" sz="40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10/26鳳林客家季踩街</a:t>
            </a:r>
          </a:p>
          <a:p>
            <a:pPr marL="863601" lvl="1" indent="-431801" algn="l">
              <a:lnSpc>
                <a:spcPts val="6520"/>
              </a:lnSpc>
              <a:buFont typeface="Arial"/>
              <a:buChar char="•"/>
            </a:pPr>
            <a:r>
              <a:rPr lang="en-US" sz="40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10/31萬聖節英語活動</a:t>
            </a:r>
          </a:p>
          <a:p>
            <a:pPr marL="863601" lvl="1" indent="-431801" algn="l">
              <a:lnSpc>
                <a:spcPts val="6520"/>
              </a:lnSpc>
              <a:buFont typeface="Arial"/>
              <a:buChar char="•"/>
            </a:pPr>
            <a:r>
              <a:rPr lang="en-US" sz="40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11/2全國客家藝文競賽</a:t>
            </a:r>
          </a:p>
          <a:p>
            <a:pPr marL="863601" lvl="1" indent="-431801" algn="l">
              <a:lnSpc>
                <a:spcPts val="6520"/>
              </a:lnSpc>
              <a:buFont typeface="Arial"/>
              <a:buChar char="•"/>
            </a:pPr>
            <a:r>
              <a:rPr lang="en-US" sz="40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11/3全國北區軟網個人單打賽</a:t>
            </a:r>
          </a:p>
          <a:p>
            <a:pPr algn="l">
              <a:lnSpc>
                <a:spcPts val="6520"/>
              </a:lnSpc>
            </a:pPr>
            <a:endParaRPr lang="en-US" sz="4000" b="1">
              <a:solidFill>
                <a:srgbClr val="000000"/>
              </a:solidFill>
              <a:latin typeface="The Seasons Bold"/>
              <a:ea typeface="The Seasons Bold"/>
              <a:cs typeface="The Seasons Bold"/>
              <a:sym typeface="The Seaso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2153289">
            <a:off x="12379462" y="-410342"/>
            <a:ext cx="7315200" cy="3767328"/>
          </a:xfrm>
          <a:custGeom>
            <a:avLst/>
            <a:gdLst/>
            <a:ahLst/>
            <a:cxnLst/>
            <a:rect l="l" t="t" r="r" b="b"/>
            <a:pathLst>
              <a:path w="7315200" h="3767328">
                <a:moveTo>
                  <a:pt x="0" y="0"/>
                </a:moveTo>
                <a:lnTo>
                  <a:pt x="7315200" y="0"/>
                </a:lnTo>
                <a:lnTo>
                  <a:pt x="7315200" y="3767328"/>
                </a:lnTo>
                <a:lnTo>
                  <a:pt x="0" y="3767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2955613" y="4947939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5332387" y="5339061"/>
                </a:moveTo>
                <a:lnTo>
                  <a:pt x="0" y="5339061"/>
                </a:lnTo>
                <a:lnTo>
                  <a:pt x="0" y="0"/>
                </a:lnTo>
                <a:lnTo>
                  <a:pt x="5332387" y="0"/>
                </a:lnTo>
                <a:lnTo>
                  <a:pt x="5332387" y="5339061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13869">
            <a:off x="-4379562" y="6355633"/>
            <a:ext cx="9861192" cy="9639315"/>
          </a:xfrm>
          <a:custGeom>
            <a:avLst/>
            <a:gdLst/>
            <a:ahLst/>
            <a:cxnLst/>
            <a:rect l="l" t="t" r="r" b="b"/>
            <a:pathLst>
              <a:path w="9861192" h="9639315">
                <a:moveTo>
                  <a:pt x="0" y="0"/>
                </a:moveTo>
                <a:lnTo>
                  <a:pt x="9861192" y="0"/>
                </a:lnTo>
                <a:lnTo>
                  <a:pt x="9861192" y="9639316"/>
                </a:lnTo>
                <a:lnTo>
                  <a:pt x="0" y="9639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700000">
            <a:off x="-3333555" y="-2130429"/>
            <a:ext cx="9137879" cy="7207502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2"/>
                </a:lnTo>
                <a:lnTo>
                  <a:pt x="0" y="7207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693" y="403563"/>
            <a:ext cx="5705382" cy="1069759"/>
          </a:xfrm>
          <a:custGeom>
            <a:avLst/>
            <a:gdLst/>
            <a:ahLst/>
            <a:cxnLst/>
            <a:rect l="l" t="t" r="r" b="b"/>
            <a:pathLst>
              <a:path w="5705382" h="1069759">
                <a:moveTo>
                  <a:pt x="0" y="0"/>
                </a:moveTo>
                <a:lnTo>
                  <a:pt x="5705382" y="0"/>
                </a:lnTo>
                <a:lnTo>
                  <a:pt x="5705382" y="1069759"/>
                </a:lnTo>
                <a:lnTo>
                  <a:pt x="0" y="10697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2353" y="609026"/>
            <a:ext cx="5440062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4100">
                <a:solidFill>
                  <a:srgbClr val="FFFFFF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上學期行事曆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57006" y="-256413"/>
            <a:ext cx="9099122" cy="10543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6845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11/5一年級注音符號多元評量</a:t>
            </a:r>
          </a:p>
          <a:p>
            <a:pPr marL="906780" lvl="1" indent="-453390" algn="l">
              <a:lnSpc>
                <a:spcPts val="6845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11/6~7期中評量</a:t>
            </a:r>
          </a:p>
          <a:p>
            <a:pPr marL="906780" lvl="1" indent="-453390" algn="l">
              <a:lnSpc>
                <a:spcPts val="6845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11/8讀經行動列車</a:t>
            </a:r>
          </a:p>
          <a:p>
            <a:pPr marL="906780" lvl="1" indent="-453390" algn="l">
              <a:lnSpc>
                <a:spcPts val="6845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11/14縣運軟網競賽</a:t>
            </a:r>
          </a:p>
          <a:p>
            <a:pPr marL="906780" lvl="1" indent="-453390" algn="l">
              <a:lnSpc>
                <a:spcPts val="6845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11/18一、四年級健康檢查</a:t>
            </a:r>
          </a:p>
          <a:p>
            <a:pPr marL="906780" lvl="1" indent="-453390" algn="l">
              <a:lnSpc>
                <a:spcPts val="6845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11/30村校聯合運動會</a:t>
            </a:r>
          </a:p>
          <a:p>
            <a:pPr marL="906780" lvl="1" indent="-453390" algn="l">
              <a:lnSpc>
                <a:spcPts val="6845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12/3鳳林鎮文化劇團展演</a:t>
            </a:r>
          </a:p>
          <a:p>
            <a:pPr marL="906780" lvl="1" indent="-453390" algn="l">
              <a:lnSpc>
                <a:spcPts val="6845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12/7原住民族語認證</a:t>
            </a:r>
          </a:p>
          <a:p>
            <a:pPr marL="906780" lvl="1" indent="-453390" algn="l">
              <a:lnSpc>
                <a:spcPts val="6845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12/7排笛隊高雄衛武營演出</a:t>
            </a:r>
          </a:p>
          <a:p>
            <a:pPr marL="906780" lvl="1" indent="-453390" algn="l">
              <a:lnSpc>
                <a:spcPts val="6845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12/20歲末成果展演</a:t>
            </a:r>
          </a:p>
          <a:p>
            <a:pPr marL="906780" lvl="1" indent="-453390" algn="l">
              <a:lnSpc>
                <a:spcPts val="6845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1/9~10期末評量</a:t>
            </a:r>
          </a:p>
          <a:p>
            <a:pPr marL="906780" lvl="1" indent="-453390" algn="l">
              <a:lnSpc>
                <a:spcPts val="6845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1/20休業式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2955613" y="4947939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5332387" y="5339061"/>
                </a:moveTo>
                <a:lnTo>
                  <a:pt x="0" y="5339061"/>
                </a:lnTo>
                <a:lnTo>
                  <a:pt x="0" y="0"/>
                </a:lnTo>
                <a:lnTo>
                  <a:pt x="5332387" y="0"/>
                </a:lnTo>
                <a:lnTo>
                  <a:pt x="5332387" y="533906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53289">
            <a:off x="12379462" y="-410342"/>
            <a:ext cx="7315200" cy="3767328"/>
          </a:xfrm>
          <a:custGeom>
            <a:avLst/>
            <a:gdLst/>
            <a:ahLst/>
            <a:cxnLst/>
            <a:rect l="l" t="t" r="r" b="b"/>
            <a:pathLst>
              <a:path w="7315200" h="3767328">
                <a:moveTo>
                  <a:pt x="0" y="0"/>
                </a:moveTo>
                <a:lnTo>
                  <a:pt x="7315200" y="0"/>
                </a:lnTo>
                <a:lnTo>
                  <a:pt x="7315200" y="3767328"/>
                </a:lnTo>
                <a:lnTo>
                  <a:pt x="0" y="3767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00000">
            <a:off x="-1254721" y="4799429"/>
            <a:ext cx="6789074" cy="7758941"/>
          </a:xfrm>
          <a:custGeom>
            <a:avLst/>
            <a:gdLst/>
            <a:ahLst/>
            <a:cxnLst/>
            <a:rect l="l" t="t" r="r" b="b"/>
            <a:pathLst>
              <a:path w="6789074" h="7758941">
                <a:moveTo>
                  <a:pt x="0" y="0"/>
                </a:moveTo>
                <a:lnTo>
                  <a:pt x="6789073" y="0"/>
                </a:lnTo>
                <a:lnTo>
                  <a:pt x="6789073" y="7758941"/>
                </a:lnTo>
                <a:lnTo>
                  <a:pt x="0" y="7758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0" y="0"/>
                </a:moveTo>
                <a:lnTo>
                  <a:pt x="5332387" y="0"/>
                </a:lnTo>
                <a:lnTo>
                  <a:pt x="5332387" y="5339061"/>
                </a:lnTo>
                <a:lnTo>
                  <a:pt x="0" y="5339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61875" y="-955945"/>
            <a:ext cx="10069853" cy="11242945"/>
          </a:xfrm>
          <a:custGeom>
            <a:avLst/>
            <a:gdLst/>
            <a:ahLst/>
            <a:cxnLst/>
            <a:rect l="l" t="t" r="r" b="b"/>
            <a:pathLst>
              <a:path w="10069853" h="11242945">
                <a:moveTo>
                  <a:pt x="0" y="0"/>
                </a:moveTo>
                <a:lnTo>
                  <a:pt x="10069853" y="0"/>
                </a:lnTo>
                <a:lnTo>
                  <a:pt x="10069853" y="11242945"/>
                </a:lnTo>
                <a:lnTo>
                  <a:pt x="0" y="112429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8" r="-164" b="-22853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072734" y="3293242"/>
            <a:ext cx="3592560" cy="2461241"/>
            <a:chOff x="0" y="0"/>
            <a:chExt cx="4118910" cy="2821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18911" cy="2821840"/>
            </a:xfrm>
            <a:custGeom>
              <a:avLst/>
              <a:gdLst/>
              <a:ahLst/>
              <a:cxnLst/>
              <a:rect l="l" t="t" r="r" b="b"/>
              <a:pathLst>
                <a:path w="4118911" h="2821840">
                  <a:moveTo>
                    <a:pt x="3994450" y="2821840"/>
                  </a:moveTo>
                  <a:lnTo>
                    <a:pt x="124460" y="2821840"/>
                  </a:lnTo>
                  <a:cubicBezTo>
                    <a:pt x="55880" y="2821840"/>
                    <a:pt x="0" y="2765960"/>
                    <a:pt x="0" y="2697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4450" y="0"/>
                  </a:lnTo>
                  <a:cubicBezTo>
                    <a:pt x="4063030" y="0"/>
                    <a:pt x="4118911" y="55880"/>
                    <a:pt x="4118911" y="124460"/>
                  </a:cubicBezTo>
                  <a:lnTo>
                    <a:pt x="4118911" y="2697380"/>
                  </a:lnTo>
                  <a:cubicBezTo>
                    <a:pt x="4118911" y="2765960"/>
                    <a:pt x="4063030" y="2821840"/>
                    <a:pt x="3994450" y="282184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 rot="2153289">
            <a:off x="12379462" y="-410342"/>
            <a:ext cx="7315200" cy="3767328"/>
          </a:xfrm>
          <a:custGeom>
            <a:avLst/>
            <a:gdLst/>
            <a:ahLst/>
            <a:cxnLst/>
            <a:rect l="l" t="t" r="r" b="b"/>
            <a:pathLst>
              <a:path w="7315200" h="3767328">
                <a:moveTo>
                  <a:pt x="0" y="0"/>
                </a:moveTo>
                <a:lnTo>
                  <a:pt x="7315200" y="0"/>
                </a:lnTo>
                <a:lnTo>
                  <a:pt x="7315200" y="3767328"/>
                </a:lnTo>
                <a:lnTo>
                  <a:pt x="0" y="3767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55421" y="6868908"/>
            <a:ext cx="3592560" cy="2461241"/>
            <a:chOff x="0" y="0"/>
            <a:chExt cx="4118910" cy="2821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18911" cy="2821840"/>
            </a:xfrm>
            <a:custGeom>
              <a:avLst/>
              <a:gdLst/>
              <a:ahLst/>
              <a:cxnLst/>
              <a:rect l="l" t="t" r="r" b="b"/>
              <a:pathLst>
                <a:path w="4118911" h="2821840">
                  <a:moveTo>
                    <a:pt x="3994450" y="2821840"/>
                  </a:moveTo>
                  <a:lnTo>
                    <a:pt x="124460" y="2821840"/>
                  </a:lnTo>
                  <a:cubicBezTo>
                    <a:pt x="55880" y="2821840"/>
                    <a:pt x="0" y="2765960"/>
                    <a:pt x="0" y="2697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4450" y="0"/>
                  </a:lnTo>
                  <a:cubicBezTo>
                    <a:pt x="4063030" y="0"/>
                    <a:pt x="4118911" y="55880"/>
                    <a:pt x="4118911" y="124460"/>
                  </a:cubicBezTo>
                  <a:lnTo>
                    <a:pt x="4118911" y="2697380"/>
                  </a:lnTo>
                  <a:cubicBezTo>
                    <a:pt x="4118911" y="2765960"/>
                    <a:pt x="4063030" y="2821840"/>
                    <a:pt x="3994450" y="282184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id="8" name="Freeform 8"/>
          <p:cNvSpPr/>
          <p:nvPr/>
        </p:nvSpPr>
        <p:spPr>
          <a:xfrm rot="2700000">
            <a:off x="-3333555" y="-2130429"/>
            <a:ext cx="9137879" cy="7207502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2"/>
                </a:lnTo>
                <a:lnTo>
                  <a:pt x="0" y="7207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1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767814" y="3293242"/>
            <a:ext cx="3592560" cy="2461241"/>
            <a:chOff x="0" y="0"/>
            <a:chExt cx="4118910" cy="28218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18911" cy="2821840"/>
            </a:xfrm>
            <a:custGeom>
              <a:avLst/>
              <a:gdLst/>
              <a:ahLst/>
              <a:cxnLst/>
              <a:rect l="l" t="t" r="r" b="b"/>
              <a:pathLst>
                <a:path w="4118911" h="2821840">
                  <a:moveTo>
                    <a:pt x="3994450" y="2821840"/>
                  </a:moveTo>
                  <a:lnTo>
                    <a:pt x="124460" y="2821840"/>
                  </a:lnTo>
                  <a:cubicBezTo>
                    <a:pt x="55880" y="2821840"/>
                    <a:pt x="0" y="2765960"/>
                    <a:pt x="0" y="2697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4450" y="0"/>
                  </a:lnTo>
                  <a:cubicBezTo>
                    <a:pt x="4063030" y="0"/>
                    <a:pt x="4118911" y="55880"/>
                    <a:pt x="4118911" y="124460"/>
                  </a:cubicBezTo>
                  <a:lnTo>
                    <a:pt x="4118911" y="2697380"/>
                  </a:lnTo>
                  <a:cubicBezTo>
                    <a:pt x="4118911" y="2765960"/>
                    <a:pt x="4063030" y="2821840"/>
                    <a:pt x="3994450" y="282184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880207" y="3405863"/>
            <a:ext cx="3367775" cy="2235999"/>
            <a:chOff x="0" y="0"/>
            <a:chExt cx="4490366" cy="298133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t="5683" b="5683"/>
            <a:stretch>
              <a:fillRect/>
            </a:stretch>
          </p:blipFill>
          <p:spPr>
            <a:xfrm>
              <a:off x="0" y="0"/>
              <a:ext cx="4490366" cy="2981332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5882560" y="3293242"/>
            <a:ext cx="3592560" cy="2461241"/>
            <a:chOff x="0" y="0"/>
            <a:chExt cx="4118910" cy="28218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18911" cy="2821840"/>
            </a:xfrm>
            <a:custGeom>
              <a:avLst/>
              <a:gdLst/>
              <a:ahLst/>
              <a:cxnLst/>
              <a:rect l="l" t="t" r="r" b="b"/>
              <a:pathLst>
                <a:path w="4118911" h="2821840">
                  <a:moveTo>
                    <a:pt x="3994450" y="2821840"/>
                  </a:moveTo>
                  <a:lnTo>
                    <a:pt x="124460" y="2821840"/>
                  </a:lnTo>
                  <a:cubicBezTo>
                    <a:pt x="55880" y="2821840"/>
                    <a:pt x="0" y="2765960"/>
                    <a:pt x="0" y="2697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4450" y="0"/>
                  </a:lnTo>
                  <a:cubicBezTo>
                    <a:pt x="4063030" y="0"/>
                    <a:pt x="4118911" y="55880"/>
                    <a:pt x="4118911" y="124460"/>
                  </a:cubicBezTo>
                  <a:lnTo>
                    <a:pt x="4118911" y="2697380"/>
                  </a:lnTo>
                  <a:cubicBezTo>
                    <a:pt x="4118911" y="2765960"/>
                    <a:pt x="4063030" y="2821840"/>
                    <a:pt x="3994450" y="282184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5882560" y="6856299"/>
            <a:ext cx="3592560" cy="2461241"/>
            <a:chOff x="0" y="0"/>
            <a:chExt cx="4118910" cy="28218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118911" cy="2821840"/>
            </a:xfrm>
            <a:custGeom>
              <a:avLst/>
              <a:gdLst/>
              <a:ahLst/>
              <a:cxnLst/>
              <a:rect l="l" t="t" r="r" b="b"/>
              <a:pathLst>
                <a:path w="4118911" h="2821840">
                  <a:moveTo>
                    <a:pt x="3994450" y="2821840"/>
                  </a:moveTo>
                  <a:lnTo>
                    <a:pt x="124460" y="2821840"/>
                  </a:lnTo>
                  <a:cubicBezTo>
                    <a:pt x="55880" y="2821840"/>
                    <a:pt x="0" y="2765960"/>
                    <a:pt x="0" y="2697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4450" y="0"/>
                  </a:lnTo>
                  <a:cubicBezTo>
                    <a:pt x="4063030" y="0"/>
                    <a:pt x="4118911" y="55880"/>
                    <a:pt x="4118911" y="124460"/>
                  </a:cubicBezTo>
                  <a:lnTo>
                    <a:pt x="4118911" y="2697380"/>
                  </a:lnTo>
                  <a:cubicBezTo>
                    <a:pt x="4118911" y="2765960"/>
                    <a:pt x="4063030" y="2821840"/>
                    <a:pt x="3994450" y="282184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5994952" y="6968920"/>
            <a:ext cx="3367775" cy="2235999"/>
            <a:chOff x="0" y="0"/>
            <a:chExt cx="4490366" cy="2981332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/>
            <a:srcRect t="8066" b="8066"/>
            <a:stretch>
              <a:fillRect/>
            </a:stretch>
          </p:blipFill>
          <p:spPr>
            <a:xfrm>
              <a:off x="0" y="0"/>
              <a:ext cx="4490366" cy="2981332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9884912" y="3254076"/>
            <a:ext cx="3592560" cy="2461241"/>
            <a:chOff x="0" y="0"/>
            <a:chExt cx="4118910" cy="282184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18911" cy="2821840"/>
            </a:xfrm>
            <a:custGeom>
              <a:avLst/>
              <a:gdLst/>
              <a:ahLst/>
              <a:cxnLst/>
              <a:rect l="l" t="t" r="r" b="b"/>
              <a:pathLst>
                <a:path w="4118911" h="2821840">
                  <a:moveTo>
                    <a:pt x="3994450" y="2821840"/>
                  </a:moveTo>
                  <a:lnTo>
                    <a:pt x="124460" y="2821840"/>
                  </a:lnTo>
                  <a:cubicBezTo>
                    <a:pt x="55880" y="2821840"/>
                    <a:pt x="0" y="2765960"/>
                    <a:pt x="0" y="2697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4450" y="0"/>
                  </a:lnTo>
                  <a:cubicBezTo>
                    <a:pt x="4063030" y="0"/>
                    <a:pt x="4118911" y="55880"/>
                    <a:pt x="4118911" y="124460"/>
                  </a:cubicBezTo>
                  <a:lnTo>
                    <a:pt x="4118911" y="2697380"/>
                  </a:lnTo>
                  <a:cubicBezTo>
                    <a:pt x="4118911" y="2765960"/>
                    <a:pt x="4063030" y="2821840"/>
                    <a:pt x="3994450" y="282184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9997305" y="3379781"/>
            <a:ext cx="3367775" cy="2235999"/>
            <a:chOff x="0" y="0"/>
            <a:chExt cx="4490366" cy="2981332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9"/>
            <a:srcRect l="15221" r="15221"/>
            <a:stretch>
              <a:fillRect/>
            </a:stretch>
          </p:blipFill>
          <p:spPr>
            <a:xfrm>
              <a:off x="0" y="0"/>
              <a:ext cx="4490366" cy="2981332"/>
            </a:xfrm>
            <a:prstGeom prst="rect">
              <a:avLst/>
            </a:prstGeom>
          </p:spPr>
        </p:pic>
      </p:grpSp>
      <p:sp>
        <p:nvSpPr>
          <p:cNvPr id="23" name="TextBox 23"/>
          <p:cNvSpPr txBox="1"/>
          <p:nvPr/>
        </p:nvSpPr>
        <p:spPr>
          <a:xfrm>
            <a:off x="3541389" y="1022990"/>
            <a:ext cx="11205222" cy="2012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12500">
                <a:solidFill>
                  <a:srgbClr val="CD5C77"/>
                </a:solidFill>
                <a:latin typeface="Holiday"/>
                <a:ea typeface="Holiday"/>
                <a:cs typeface="Holiday"/>
                <a:sym typeface="Holiday"/>
              </a:rPr>
              <a:t>雙語校園</a:t>
            </a:r>
          </a:p>
          <a:p>
            <a:pPr algn="ctr">
              <a:lnSpc>
                <a:spcPts val="5681"/>
              </a:lnSpc>
            </a:pPr>
            <a:r>
              <a:rPr lang="en-US" sz="7101">
                <a:solidFill>
                  <a:srgbClr val="CD5C77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bilingual school</a:t>
            </a:r>
          </a:p>
        </p:txBody>
      </p:sp>
      <p:sp>
        <p:nvSpPr>
          <p:cNvPr id="24" name="Freeform 24"/>
          <p:cNvSpPr/>
          <p:nvPr/>
        </p:nvSpPr>
        <p:spPr>
          <a:xfrm>
            <a:off x="0" y="0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0" y="0"/>
                </a:moveTo>
                <a:lnTo>
                  <a:pt x="5332387" y="0"/>
                </a:lnTo>
                <a:lnTo>
                  <a:pt x="5332387" y="5339061"/>
                </a:lnTo>
                <a:lnTo>
                  <a:pt x="0" y="53390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4206417" y="3381807"/>
            <a:ext cx="3367775" cy="2235999"/>
            <a:chOff x="0" y="0"/>
            <a:chExt cx="4490366" cy="2981332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1"/>
            <a:srcRect t="5897" b="5897"/>
            <a:stretch>
              <a:fillRect/>
            </a:stretch>
          </p:blipFill>
          <p:spPr>
            <a:xfrm>
              <a:off x="0" y="0"/>
              <a:ext cx="4490366" cy="2981332"/>
            </a:xfrm>
            <a:prstGeom prst="rect">
              <a:avLst/>
            </a:prstGeom>
          </p:spPr>
        </p:pic>
      </p:grpSp>
      <p:grpSp>
        <p:nvGrpSpPr>
          <p:cNvPr id="27" name="Group 27"/>
          <p:cNvGrpSpPr/>
          <p:nvPr/>
        </p:nvGrpSpPr>
        <p:grpSpPr>
          <a:xfrm>
            <a:off x="1767814" y="6968920"/>
            <a:ext cx="3367775" cy="2235999"/>
            <a:chOff x="0" y="0"/>
            <a:chExt cx="4490366" cy="2981332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2"/>
            <a:srcRect t="5683" b="5683"/>
            <a:stretch>
              <a:fillRect/>
            </a:stretch>
          </p:blipFill>
          <p:spPr>
            <a:xfrm>
              <a:off x="0" y="0"/>
              <a:ext cx="4490366" cy="2981332"/>
            </a:xfrm>
            <a:prstGeom prst="rect">
              <a:avLst/>
            </a:prstGeom>
          </p:spPr>
        </p:pic>
      </p:grpSp>
      <p:grpSp>
        <p:nvGrpSpPr>
          <p:cNvPr id="29" name="Group 29"/>
          <p:cNvGrpSpPr/>
          <p:nvPr/>
        </p:nvGrpSpPr>
        <p:grpSpPr>
          <a:xfrm>
            <a:off x="5994952" y="3451057"/>
            <a:ext cx="3367775" cy="2235999"/>
            <a:chOff x="0" y="0"/>
            <a:chExt cx="4490366" cy="2981332"/>
          </a:xfrm>
        </p:grpSpPr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3"/>
            <a:srcRect t="5683" b="5683"/>
            <a:stretch>
              <a:fillRect/>
            </a:stretch>
          </p:blipFill>
          <p:spPr>
            <a:xfrm>
              <a:off x="0" y="0"/>
              <a:ext cx="4490366" cy="2981332"/>
            </a:xfrm>
            <a:prstGeom prst="rect">
              <a:avLst/>
            </a:prstGeom>
          </p:spPr>
        </p:pic>
      </p:grpSp>
      <p:sp>
        <p:nvSpPr>
          <p:cNvPr id="31" name="TextBox 31"/>
          <p:cNvSpPr txBox="1"/>
          <p:nvPr/>
        </p:nvSpPr>
        <p:spPr>
          <a:xfrm>
            <a:off x="13365080" y="634701"/>
            <a:ext cx="4636931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•幼兒園英語生活課每周二節</a:t>
            </a:r>
          </a:p>
          <a:p>
            <a:pPr algn="l">
              <a:lnSpc>
                <a:spcPts val="3359"/>
              </a:lnSpc>
            </a:pPr>
            <a:r>
              <a:rPr lang="en-US" sz="27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•低年級英語說話課每周二節</a:t>
            </a:r>
          </a:p>
          <a:p>
            <a:pPr algn="l">
              <a:lnSpc>
                <a:spcPts val="3359"/>
              </a:lnSpc>
            </a:pPr>
            <a:r>
              <a:rPr lang="en-US" sz="27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•中高年級英語課每周三節</a:t>
            </a:r>
          </a:p>
          <a:p>
            <a:pPr algn="l">
              <a:lnSpc>
                <a:spcPts val="3359"/>
              </a:lnSpc>
            </a:pPr>
            <a:r>
              <a:rPr lang="en-US" sz="27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•低年級晨間英語閱讀</a:t>
            </a:r>
          </a:p>
          <a:p>
            <a:pPr algn="l">
              <a:lnSpc>
                <a:spcPts val="3359"/>
              </a:lnSpc>
            </a:pPr>
            <a:endParaRPr lang="en-US" sz="2799" b="1">
              <a:solidFill>
                <a:srgbClr val="75473B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997305" y="5954508"/>
            <a:ext cx="3480167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遠距教學提升學生英語能力暨陪伴英語學習計畫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139266" y="6025945"/>
            <a:ext cx="3795593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運用節慶進行</a:t>
            </a:r>
          </a:p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英語闖關多元評量</a:t>
            </a:r>
          </a:p>
          <a:p>
            <a:pPr algn="l">
              <a:lnSpc>
                <a:spcPts val="4439"/>
              </a:lnSpc>
            </a:pPr>
            <a:endParaRPr lang="en-US" sz="3699" b="1">
              <a:solidFill>
                <a:srgbClr val="75473B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5695372" y="5954508"/>
            <a:ext cx="3966935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低年級英語生活課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801305" y="6025945"/>
            <a:ext cx="3480167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幼兒園英語唱遊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767814" y="9481144"/>
            <a:ext cx="3480167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週三英語時間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994952" y="9517565"/>
            <a:ext cx="3480167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週二英語桌遊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2153289">
            <a:off x="12379462" y="-410342"/>
            <a:ext cx="7315200" cy="3767328"/>
          </a:xfrm>
          <a:custGeom>
            <a:avLst/>
            <a:gdLst/>
            <a:ahLst/>
            <a:cxnLst/>
            <a:rect l="l" t="t" r="r" b="b"/>
            <a:pathLst>
              <a:path w="7315200" h="3767328">
                <a:moveTo>
                  <a:pt x="0" y="0"/>
                </a:moveTo>
                <a:lnTo>
                  <a:pt x="7315200" y="0"/>
                </a:lnTo>
                <a:lnTo>
                  <a:pt x="7315200" y="3767328"/>
                </a:lnTo>
                <a:lnTo>
                  <a:pt x="0" y="3767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00000">
            <a:off x="-3333555" y="-2130429"/>
            <a:ext cx="9137879" cy="7207502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2"/>
                </a:lnTo>
                <a:lnTo>
                  <a:pt x="0" y="7207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1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421084" y="3315429"/>
            <a:ext cx="4864536" cy="2889697"/>
            <a:chOff x="0" y="0"/>
            <a:chExt cx="6486048" cy="3852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/>
            <a:srcRect l="12114" r="12114"/>
            <a:stretch>
              <a:fillRect/>
            </a:stretch>
          </p:blipFill>
          <p:spPr>
            <a:xfrm>
              <a:off x="0" y="0"/>
              <a:ext cx="6486048" cy="3852929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4450890" y="787565"/>
            <a:ext cx="11205222" cy="2803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12500">
                <a:solidFill>
                  <a:srgbClr val="CD5C77"/>
                </a:solidFill>
                <a:latin typeface="Holiday"/>
                <a:ea typeface="Holiday"/>
                <a:cs typeface="Holiday"/>
                <a:sym typeface="Holiday"/>
              </a:rPr>
              <a:t>科技智慧教育</a:t>
            </a:r>
          </a:p>
          <a:p>
            <a:pPr algn="ctr">
              <a:lnSpc>
                <a:spcPts val="7280"/>
              </a:lnSpc>
            </a:pPr>
            <a:r>
              <a:rPr lang="en-US" sz="9100">
                <a:solidFill>
                  <a:srgbClr val="CD5C77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Smart Educatiom</a:t>
            </a:r>
          </a:p>
          <a:p>
            <a:pPr algn="ctr">
              <a:lnSpc>
                <a:spcPts val="4801"/>
              </a:lnSpc>
            </a:pPr>
            <a:endParaRPr lang="en-US" sz="9100">
              <a:solidFill>
                <a:srgbClr val="CD5C77"/>
              </a:solidFill>
              <a:latin typeface="อีฟดอวอิ้ง"/>
              <a:ea typeface="อีฟดอวอิ้ง"/>
              <a:cs typeface="อีฟดอวอิ้ง"/>
              <a:sym typeface="อีฟดอวอิ้ง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84406" y="-1196208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0" y="0"/>
                </a:moveTo>
                <a:lnTo>
                  <a:pt x="5332387" y="0"/>
                </a:lnTo>
                <a:lnTo>
                  <a:pt x="5332387" y="5339061"/>
                </a:lnTo>
                <a:lnTo>
                  <a:pt x="0" y="53390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517512" y="5232834"/>
            <a:ext cx="4904171" cy="2862416"/>
            <a:chOff x="0" y="0"/>
            <a:chExt cx="6538895" cy="3816555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/>
            <a:srcRect t="11041" b="11041"/>
            <a:stretch>
              <a:fillRect/>
            </a:stretch>
          </p:blipFill>
          <p:spPr>
            <a:xfrm>
              <a:off x="0" y="0"/>
              <a:ext cx="6538895" cy="3816555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567224" y="4469643"/>
            <a:ext cx="4853860" cy="3056928"/>
            <a:chOff x="0" y="0"/>
            <a:chExt cx="6471813" cy="407590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/>
            <a:srcRect t="7962" b="7962"/>
            <a:stretch>
              <a:fillRect/>
            </a:stretch>
          </p:blipFill>
          <p:spPr>
            <a:xfrm>
              <a:off x="0" y="0"/>
              <a:ext cx="6471813" cy="4075904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0641182" y="8415338"/>
            <a:ext cx="3480167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創客課程-</a:t>
            </a:r>
          </a:p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3D繪畫技能</a:t>
            </a:r>
          </a:p>
          <a:p>
            <a:pPr algn="l">
              <a:lnSpc>
                <a:spcPts val="4439"/>
              </a:lnSpc>
            </a:pPr>
            <a:endParaRPr lang="en-US" sz="3699" b="1">
              <a:solidFill>
                <a:srgbClr val="75473B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898762" y="6409324"/>
            <a:ext cx="3795593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生生有平板</a:t>
            </a:r>
          </a:p>
          <a:p>
            <a:pPr algn="l">
              <a:lnSpc>
                <a:spcPts val="4439"/>
              </a:lnSpc>
            </a:pPr>
            <a:endParaRPr lang="en-US" sz="3699" b="1">
              <a:solidFill>
                <a:srgbClr val="75473B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3150839" y="3231908"/>
            <a:ext cx="4421329" cy="2766199"/>
            <a:chOff x="0" y="0"/>
            <a:chExt cx="5895106" cy="3688266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1"/>
            <a:srcRect t="8239" b="8239"/>
            <a:stretch>
              <a:fillRect/>
            </a:stretch>
          </p:blipFill>
          <p:spPr>
            <a:xfrm>
              <a:off x="0" y="0"/>
              <a:ext cx="5895106" cy="3688266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6674247" y="6409324"/>
            <a:ext cx="3966935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Pagamo-</a:t>
            </a:r>
          </a:p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閱讀素養學習</a:t>
            </a:r>
          </a:p>
          <a:p>
            <a:pPr algn="l">
              <a:lnSpc>
                <a:spcPts val="4439"/>
              </a:lnSpc>
            </a:pPr>
            <a:endParaRPr lang="en-US" sz="3699" b="1">
              <a:solidFill>
                <a:srgbClr val="75473B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94062" y="7853362"/>
            <a:ext cx="3480167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創客課程-空拍機</a:t>
            </a:r>
          </a:p>
          <a:p>
            <a:pPr algn="l">
              <a:lnSpc>
                <a:spcPts val="4439"/>
              </a:lnSpc>
            </a:pPr>
            <a:endParaRPr lang="en-US" sz="3699" b="1">
              <a:solidFill>
                <a:srgbClr val="75473B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072734" y="3293242"/>
            <a:ext cx="3592560" cy="2461241"/>
            <a:chOff x="0" y="0"/>
            <a:chExt cx="4118910" cy="2821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18911" cy="2821840"/>
            </a:xfrm>
            <a:custGeom>
              <a:avLst/>
              <a:gdLst/>
              <a:ahLst/>
              <a:cxnLst/>
              <a:rect l="l" t="t" r="r" b="b"/>
              <a:pathLst>
                <a:path w="4118911" h="2821840">
                  <a:moveTo>
                    <a:pt x="3994450" y="2821840"/>
                  </a:moveTo>
                  <a:lnTo>
                    <a:pt x="124460" y="2821840"/>
                  </a:lnTo>
                  <a:cubicBezTo>
                    <a:pt x="55880" y="2821840"/>
                    <a:pt x="0" y="2765960"/>
                    <a:pt x="0" y="2697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4450" y="0"/>
                  </a:lnTo>
                  <a:cubicBezTo>
                    <a:pt x="4063030" y="0"/>
                    <a:pt x="4118911" y="55880"/>
                    <a:pt x="4118911" y="124460"/>
                  </a:cubicBezTo>
                  <a:lnTo>
                    <a:pt x="4118911" y="2697380"/>
                  </a:lnTo>
                  <a:cubicBezTo>
                    <a:pt x="4118911" y="2765960"/>
                    <a:pt x="4063030" y="2821840"/>
                    <a:pt x="3994450" y="282184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 rot="2153289">
            <a:off x="12379462" y="-410342"/>
            <a:ext cx="7315200" cy="3767328"/>
          </a:xfrm>
          <a:custGeom>
            <a:avLst/>
            <a:gdLst/>
            <a:ahLst/>
            <a:cxnLst/>
            <a:rect l="l" t="t" r="r" b="b"/>
            <a:pathLst>
              <a:path w="7315200" h="3767328">
                <a:moveTo>
                  <a:pt x="0" y="0"/>
                </a:moveTo>
                <a:lnTo>
                  <a:pt x="7315200" y="0"/>
                </a:lnTo>
                <a:lnTo>
                  <a:pt x="7315200" y="3767328"/>
                </a:lnTo>
                <a:lnTo>
                  <a:pt x="0" y="3767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700000">
            <a:off x="-3333555" y="-2130429"/>
            <a:ext cx="9137879" cy="7207502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2"/>
                </a:lnTo>
                <a:lnTo>
                  <a:pt x="0" y="7207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1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767814" y="3293242"/>
            <a:ext cx="3592560" cy="2461241"/>
            <a:chOff x="0" y="0"/>
            <a:chExt cx="4118910" cy="2821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18911" cy="2821840"/>
            </a:xfrm>
            <a:custGeom>
              <a:avLst/>
              <a:gdLst/>
              <a:ahLst/>
              <a:cxnLst/>
              <a:rect l="l" t="t" r="r" b="b"/>
              <a:pathLst>
                <a:path w="4118911" h="2821840">
                  <a:moveTo>
                    <a:pt x="3994450" y="2821840"/>
                  </a:moveTo>
                  <a:lnTo>
                    <a:pt x="124460" y="2821840"/>
                  </a:lnTo>
                  <a:cubicBezTo>
                    <a:pt x="55880" y="2821840"/>
                    <a:pt x="0" y="2765960"/>
                    <a:pt x="0" y="2697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4450" y="0"/>
                  </a:lnTo>
                  <a:cubicBezTo>
                    <a:pt x="4063030" y="0"/>
                    <a:pt x="4118911" y="55880"/>
                    <a:pt x="4118911" y="124460"/>
                  </a:cubicBezTo>
                  <a:lnTo>
                    <a:pt x="4118911" y="2697380"/>
                  </a:lnTo>
                  <a:cubicBezTo>
                    <a:pt x="4118911" y="2765960"/>
                    <a:pt x="4063030" y="2821840"/>
                    <a:pt x="3994450" y="282184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880207" y="3405863"/>
            <a:ext cx="3367775" cy="2235999"/>
            <a:chOff x="0" y="0"/>
            <a:chExt cx="4490366" cy="2981332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/>
            <a:srcRect t="5683" b="5683"/>
            <a:stretch>
              <a:fillRect/>
            </a:stretch>
          </p:blipFill>
          <p:spPr>
            <a:xfrm>
              <a:off x="0" y="0"/>
              <a:ext cx="4490366" cy="2981332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5882560" y="3293242"/>
            <a:ext cx="3592560" cy="2461241"/>
            <a:chOff x="0" y="0"/>
            <a:chExt cx="4118910" cy="2821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18911" cy="2821840"/>
            </a:xfrm>
            <a:custGeom>
              <a:avLst/>
              <a:gdLst/>
              <a:ahLst/>
              <a:cxnLst/>
              <a:rect l="l" t="t" r="r" b="b"/>
              <a:pathLst>
                <a:path w="4118911" h="2821840">
                  <a:moveTo>
                    <a:pt x="3994450" y="2821840"/>
                  </a:moveTo>
                  <a:lnTo>
                    <a:pt x="124460" y="2821840"/>
                  </a:lnTo>
                  <a:cubicBezTo>
                    <a:pt x="55880" y="2821840"/>
                    <a:pt x="0" y="2765960"/>
                    <a:pt x="0" y="2697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4450" y="0"/>
                  </a:lnTo>
                  <a:cubicBezTo>
                    <a:pt x="4063030" y="0"/>
                    <a:pt x="4118911" y="55880"/>
                    <a:pt x="4118911" y="124460"/>
                  </a:cubicBezTo>
                  <a:lnTo>
                    <a:pt x="4118911" y="2697380"/>
                  </a:lnTo>
                  <a:cubicBezTo>
                    <a:pt x="4118911" y="2765960"/>
                    <a:pt x="4063030" y="2821840"/>
                    <a:pt x="3994450" y="282184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884912" y="3254076"/>
            <a:ext cx="3592560" cy="2461241"/>
            <a:chOff x="0" y="0"/>
            <a:chExt cx="4118910" cy="28218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18911" cy="2821840"/>
            </a:xfrm>
            <a:custGeom>
              <a:avLst/>
              <a:gdLst/>
              <a:ahLst/>
              <a:cxnLst/>
              <a:rect l="l" t="t" r="r" b="b"/>
              <a:pathLst>
                <a:path w="4118911" h="2821840">
                  <a:moveTo>
                    <a:pt x="3994450" y="2821840"/>
                  </a:moveTo>
                  <a:lnTo>
                    <a:pt x="124460" y="2821840"/>
                  </a:lnTo>
                  <a:cubicBezTo>
                    <a:pt x="55880" y="2821840"/>
                    <a:pt x="0" y="2765960"/>
                    <a:pt x="0" y="2697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4450" y="0"/>
                  </a:lnTo>
                  <a:cubicBezTo>
                    <a:pt x="4063030" y="0"/>
                    <a:pt x="4118911" y="55880"/>
                    <a:pt x="4118911" y="124460"/>
                  </a:cubicBezTo>
                  <a:lnTo>
                    <a:pt x="4118911" y="2697380"/>
                  </a:lnTo>
                  <a:cubicBezTo>
                    <a:pt x="4118911" y="2765960"/>
                    <a:pt x="4063030" y="2821840"/>
                    <a:pt x="3994450" y="282184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997305" y="3379781"/>
            <a:ext cx="3367775" cy="2235999"/>
            <a:chOff x="0" y="0"/>
            <a:chExt cx="4490366" cy="2981332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/>
            <a:srcRect t="5884" b="5884"/>
            <a:stretch>
              <a:fillRect/>
            </a:stretch>
          </p:blipFill>
          <p:spPr>
            <a:xfrm>
              <a:off x="0" y="0"/>
              <a:ext cx="4490366" cy="2981332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3541389" y="1099181"/>
            <a:ext cx="11205222" cy="1745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0"/>
              </a:lnSpc>
            </a:pPr>
            <a:r>
              <a:rPr lang="en-US" sz="9400">
                <a:solidFill>
                  <a:srgbClr val="CD5C77"/>
                </a:solidFill>
                <a:latin typeface="Holiday"/>
                <a:ea typeface="Holiday"/>
                <a:cs typeface="Holiday"/>
                <a:sym typeface="Holiday"/>
              </a:rPr>
              <a:t>客語生活學校</a:t>
            </a:r>
          </a:p>
          <a:p>
            <a:pPr algn="ctr">
              <a:lnSpc>
                <a:spcPts val="5761"/>
              </a:lnSpc>
            </a:pPr>
            <a:r>
              <a:rPr lang="en-US" sz="7201">
                <a:solidFill>
                  <a:srgbClr val="CD5C77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Hakka Life School</a:t>
            </a:r>
          </a:p>
        </p:txBody>
      </p:sp>
      <p:sp>
        <p:nvSpPr>
          <p:cNvPr id="18" name="Freeform 18"/>
          <p:cNvSpPr/>
          <p:nvPr/>
        </p:nvSpPr>
        <p:spPr>
          <a:xfrm>
            <a:off x="0" y="0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0" y="0"/>
                </a:moveTo>
                <a:lnTo>
                  <a:pt x="5332387" y="0"/>
                </a:lnTo>
                <a:lnTo>
                  <a:pt x="5332387" y="5339061"/>
                </a:lnTo>
                <a:lnTo>
                  <a:pt x="0" y="53390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4206417" y="3381807"/>
            <a:ext cx="3367775" cy="2235999"/>
            <a:chOff x="0" y="0"/>
            <a:chExt cx="4490366" cy="2981332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0"/>
            <a:srcRect l="7690" r="7690"/>
            <a:stretch>
              <a:fillRect/>
            </a:stretch>
          </p:blipFill>
          <p:spPr>
            <a:xfrm>
              <a:off x="0" y="0"/>
              <a:ext cx="4490366" cy="2981332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5994952" y="3451057"/>
            <a:ext cx="3367775" cy="2235999"/>
            <a:chOff x="0" y="0"/>
            <a:chExt cx="4490366" cy="2981332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1"/>
            <a:srcRect t="11898" b="11898"/>
            <a:stretch>
              <a:fillRect/>
            </a:stretch>
          </p:blipFill>
          <p:spPr>
            <a:xfrm>
              <a:off x="0" y="0"/>
              <a:ext cx="4490366" cy="2981332"/>
            </a:xfrm>
            <a:prstGeom prst="rect">
              <a:avLst/>
            </a:prstGeom>
          </p:spPr>
        </p:pic>
      </p:grpSp>
      <p:sp>
        <p:nvSpPr>
          <p:cNvPr id="23" name="TextBox 23"/>
          <p:cNvSpPr txBox="1"/>
          <p:nvPr/>
        </p:nvSpPr>
        <p:spPr>
          <a:xfrm>
            <a:off x="13718597" y="1157627"/>
            <a:ext cx="4636931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5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•發展客家文化課程</a:t>
            </a:r>
          </a:p>
          <a:p>
            <a:pPr algn="l">
              <a:lnSpc>
                <a:spcPts val="4319"/>
              </a:lnSpc>
            </a:pPr>
            <a:r>
              <a:rPr lang="en-US" sz="35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•客語生活績優學校</a:t>
            </a:r>
          </a:p>
          <a:p>
            <a:pPr algn="l">
              <a:lnSpc>
                <a:spcPts val="4319"/>
              </a:lnSpc>
            </a:pPr>
            <a:endParaRPr lang="en-US" sz="3599" b="1">
              <a:solidFill>
                <a:srgbClr val="75473B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997305" y="5954508"/>
            <a:ext cx="3836122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客家生活體驗課程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139266" y="6025945"/>
            <a:ext cx="3795593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客家族語認證培訓班</a:t>
            </a:r>
          </a:p>
          <a:p>
            <a:pPr algn="l">
              <a:lnSpc>
                <a:spcPts val="4439"/>
              </a:lnSpc>
            </a:pPr>
            <a:endParaRPr lang="en-US" sz="3699" b="1">
              <a:solidFill>
                <a:srgbClr val="75473B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695372" y="5954508"/>
            <a:ext cx="3966935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低年級歌謠班</a:t>
            </a:r>
          </a:p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每周一節</a:t>
            </a:r>
          </a:p>
          <a:p>
            <a:pPr algn="l">
              <a:lnSpc>
                <a:spcPts val="4439"/>
              </a:lnSpc>
            </a:pPr>
            <a:endParaRPr lang="en-US" sz="3699" b="1">
              <a:solidFill>
                <a:srgbClr val="75473B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801305" y="6025945"/>
            <a:ext cx="3480167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幼兒園客語歌謠</a:t>
            </a:r>
          </a:p>
          <a:p>
            <a:pPr algn="l">
              <a:lnSpc>
                <a:spcPts val="4439"/>
              </a:lnSpc>
            </a:pPr>
            <a:r>
              <a:rPr lang="en-US" sz="36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每周一節</a:t>
            </a:r>
          </a:p>
          <a:p>
            <a:pPr algn="l">
              <a:lnSpc>
                <a:spcPts val="4439"/>
              </a:lnSpc>
            </a:pPr>
            <a:endParaRPr lang="en-US" sz="3699" b="1">
              <a:solidFill>
                <a:srgbClr val="75473B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2153289">
            <a:off x="12379462" y="-410342"/>
            <a:ext cx="7315200" cy="3767328"/>
          </a:xfrm>
          <a:custGeom>
            <a:avLst/>
            <a:gdLst/>
            <a:ahLst/>
            <a:cxnLst/>
            <a:rect l="l" t="t" r="r" b="b"/>
            <a:pathLst>
              <a:path w="7315200" h="3767328">
                <a:moveTo>
                  <a:pt x="0" y="0"/>
                </a:moveTo>
                <a:lnTo>
                  <a:pt x="7315200" y="0"/>
                </a:lnTo>
                <a:lnTo>
                  <a:pt x="7315200" y="3767328"/>
                </a:lnTo>
                <a:lnTo>
                  <a:pt x="0" y="3767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00000">
            <a:off x="-3333555" y="-2130429"/>
            <a:ext cx="9137879" cy="7207502"/>
          </a:xfrm>
          <a:custGeom>
            <a:avLst/>
            <a:gdLst/>
            <a:ahLst/>
            <a:cxnLst/>
            <a:rect l="l" t="t" r="r" b="b"/>
            <a:pathLst>
              <a:path w="9137879" h="7207502">
                <a:moveTo>
                  <a:pt x="0" y="0"/>
                </a:moveTo>
                <a:lnTo>
                  <a:pt x="9137878" y="0"/>
                </a:lnTo>
                <a:lnTo>
                  <a:pt x="9137878" y="7207502"/>
                </a:lnTo>
                <a:lnTo>
                  <a:pt x="0" y="7207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1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541389" y="1248722"/>
            <a:ext cx="11205222" cy="1446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0"/>
              </a:lnSpc>
            </a:pPr>
            <a:r>
              <a:rPr lang="en-US" sz="9400">
                <a:solidFill>
                  <a:srgbClr val="CD5C77"/>
                </a:solidFill>
                <a:latin typeface="Holiday"/>
                <a:ea typeface="Holiday"/>
                <a:cs typeface="Holiday"/>
                <a:sym typeface="Holiday"/>
              </a:rPr>
              <a:t>原鄉探索</a:t>
            </a:r>
          </a:p>
          <a:p>
            <a:pPr algn="ctr">
              <a:lnSpc>
                <a:spcPts val="3841"/>
              </a:lnSpc>
            </a:pPr>
            <a:r>
              <a:rPr lang="en-US" sz="4801">
                <a:solidFill>
                  <a:srgbClr val="CD5C77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indigenous Culture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5332387" cy="5339061"/>
          </a:xfrm>
          <a:custGeom>
            <a:avLst/>
            <a:gdLst/>
            <a:ahLst/>
            <a:cxnLst/>
            <a:rect l="l" t="t" r="r" b="b"/>
            <a:pathLst>
              <a:path w="5332387" h="5339061">
                <a:moveTo>
                  <a:pt x="0" y="0"/>
                </a:moveTo>
                <a:lnTo>
                  <a:pt x="5332387" y="0"/>
                </a:lnTo>
                <a:lnTo>
                  <a:pt x="5332387" y="5339061"/>
                </a:lnTo>
                <a:lnTo>
                  <a:pt x="0" y="53390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56212" y="2880904"/>
            <a:ext cx="6787788" cy="4525192"/>
          </a:xfrm>
          <a:custGeom>
            <a:avLst/>
            <a:gdLst/>
            <a:ahLst/>
            <a:cxnLst/>
            <a:rect l="l" t="t" r="r" b="b"/>
            <a:pathLst>
              <a:path w="6787788" h="4525192">
                <a:moveTo>
                  <a:pt x="0" y="0"/>
                </a:moveTo>
                <a:lnTo>
                  <a:pt x="6787788" y="0"/>
                </a:lnTo>
                <a:lnTo>
                  <a:pt x="6787788" y="4525192"/>
                </a:lnTo>
                <a:lnTo>
                  <a:pt x="0" y="45251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63260" y="4546793"/>
            <a:ext cx="7510295" cy="5013122"/>
          </a:xfrm>
          <a:custGeom>
            <a:avLst/>
            <a:gdLst/>
            <a:ahLst/>
            <a:cxnLst/>
            <a:rect l="l" t="t" r="r" b="b"/>
            <a:pathLst>
              <a:path w="7510295" h="5013122">
                <a:moveTo>
                  <a:pt x="0" y="0"/>
                </a:moveTo>
                <a:lnTo>
                  <a:pt x="7510295" y="0"/>
                </a:lnTo>
                <a:lnTo>
                  <a:pt x="7510295" y="5013122"/>
                </a:lnTo>
                <a:lnTo>
                  <a:pt x="0" y="50131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118408" y="1348782"/>
            <a:ext cx="4636931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5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•發展原住民文化課程</a:t>
            </a:r>
          </a:p>
          <a:p>
            <a:pPr algn="l">
              <a:lnSpc>
                <a:spcPts val="4319"/>
              </a:lnSpc>
            </a:pPr>
            <a:r>
              <a:rPr lang="en-US" sz="3599" b="1">
                <a:solidFill>
                  <a:srgbClr val="7547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•推廣族語認證</a:t>
            </a:r>
          </a:p>
          <a:p>
            <a:pPr algn="l">
              <a:lnSpc>
                <a:spcPts val="4319"/>
              </a:lnSpc>
            </a:pPr>
            <a:endParaRPr lang="en-US" sz="3599" b="1">
              <a:solidFill>
                <a:srgbClr val="75473B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018279" y="7598607"/>
            <a:ext cx="6140176" cy="226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9"/>
              </a:lnSpc>
            </a:pPr>
            <a:r>
              <a:rPr lang="en-US" sz="3376">
                <a:solidFill>
                  <a:srgbClr val="75473B"/>
                </a:solidFill>
                <a:latin typeface="The Seasons"/>
                <a:ea typeface="The Seasons"/>
                <a:cs typeface="The Seasons"/>
                <a:sym typeface="The Seasons"/>
              </a:rPr>
              <a:t>發展各年段原民校訂課程</a:t>
            </a:r>
          </a:p>
          <a:p>
            <a:pPr algn="ctr">
              <a:lnSpc>
                <a:spcPts val="4389"/>
              </a:lnSpc>
            </a:pPr>
            <a:r>
              <a:rPr lang="en-US" sz="3376">
                <a:solidFill>
                  <a:srgbClr val="75473B"/>
                </a:solidFill>
                <a:latin typeface="The Seasons"/>
                <a:ea typeface="The Seasons"/>
                <a:cs typeface="The Seasons"/>
                <a:sym typeface="The Seasons"/>
              </a:rPr>
              <a:t>低年級-原民食農</a:t>
            </a:r>
          </a:p>
          <a:p>
            <a:pPr algn="ctr">
              <a:lnSpc>
                <a:spcPts val="4389"/>
              </a:lnSpc>
            </a:pPr>
            <a:r>
              <a:rPr lang="en-US" sz="3376">
                <a:solidFill>
                  <a:srgbClr val="75473B"/>
                </a:solidFill>
                <a:latin typeface="The Seasons"/>
                <a:ea typeface="The Seasons"/>
                <a:cs typeface="The Seasons"/>
                <a:sym typeface="The Seasons"/>
              </a:rPr>
              <a:t>中年級-原民料理</a:t>
            </a:r>
          </a:p>
          <a:p>
            <a:pPr marL="0" lvl="0" indent="0" algn="ctr">
              <a:lnSpc>
                <a:spcPts val="4389"/>
              </a:lnSpc>
              <a:spcBef>
                <a:spcPct val="0"/>
              </a:spcBef>
            </a:pPr>
            <a:r>
              <a:rPr lang="en-US" sz="3376">
                <a:solidFill>
                  <a:srgbClr val="75473B"/>
                </a:solidFill>
                <a:latin typeface="The Seasons"/>
                <a:ea typeface="The Seasons"/>
                <a:cs typeface="The Seasons"/>
                <a:sym typeface="The Seasons"/>
              </a:rPr>
              <a:t>高年級-原民狩獵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169</Words>
  <Application>Microsoft Office PowerPoint</Application>
  <PresentationFormat>自訂</PresentationFormat>
  <Paragraphs>112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2" baseType="lpstr">
      <vt:lpstr>The Seasons Bold</vt:lpstr>
      <vt:lpstr>Arial</vt:lpstr>
      <vt:lpstr>Calibri</vt:lpstr>
      <vt:lpstr>Dream Avenue</vt:lpstr>
      <vt:lpstr>Holiday</vt:lpstr>
      <vt:lpstr>Glacial Indifference Bold</vt:lpstr>
      <vt:lpstr>The Seasons</vt:lpstr>
      <vt:lpstr>อีฟดอวอิ้ง</vt:lpstr>
      <vt:lpstr>Glacial Indifference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113學年度校務報告</dc:title>
  <cp:lastModifiedBy>USER</cp:lastModifiedBy>
  <cp:revision>2</cp:revision>
  <dcterms:created xsi:type="dcterms:W3CDTF">2006-08-16T00:00:00Z</dcterms:created>
  <dcterms:modified xsi:type="dcterms:W3CDTF">2024-10-04T04:58:30Z</dcterms:modified>
  <dc:identifier>DAGRptztT1k</dc:identifier>
</cp:coreProperties>
</file>